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1" r:id="rId3"/>
    <p:sldId id="260" r:id="rId4"/>
    <p:sldId id="262" r:id="rId5"/>
    <p:sldId id="270" r:id="rId6"/>
    <p:sldId id="267" r:id="rId7"/>
    <p:sldId id="263" r:id="rId8"/>
    <p:sldId id="265" r:id="rId9"/>
    <p:sldId id="264" r:id="rId10"/>
    <p:sldId id="259" r:id="rId11"/>
    <p:sldId id="274" r:id="rId12"/>
    <p:sldId id="268" r:id="rId13"/>
    <p:sldId id="273" r:id="rId14"/>
    <p:sldId id="275" r:id="rId15"/>
    <p:sldId id="276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06F75F9-3F04-4D1A-ABDE-E8FDC6634639}">
          <p14:sldIdLst>
            <p14:sldId id="256"/>
            <p14:sldId id="261"/>
            <p14:sldId id="260"/>
            <p14:sldId id="262"/>
            <p14:sldId id="270"/>
            <p14:sldId id="267"/>
            <p14:sldId id="263"/>
            <p14:sldId id="265"/>
            <p14:sldId id="264"/>
            <p14:sldId id="259"/>
            <p14:sldId id="274"/>
            <p14:sldId id="268"/>
          </p14:sldIdLst>
        </p14:section>
        <p14:section name="Architecture" id="{C790B6A4-4621-404B-A918-34C8A474C727}">
          <p14:sldIdLst>
            <p14:sldId id="273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51" autoAdjust="0"/>
    <p:restoredTop sz="84717" autoAdjust="0"/>
  </p:normalViewPr>
  <p:slideViewPr>
    <p:cSldViewPr snapToGrid="0">
      <p:cViewPr varScale="1">
        <p:scale>
          <a:sx n="95" d="100"/>
          <a:sy n="95" d="100"/>
        </p:scale>
        <p:origin x="80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278E78-CD5A-47A0-9D8F-EED01DD95C4A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79BE6-FC91-4493-AE22-85B281CBD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455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79BE6-FC91-4493-AE22-85B281CBD0D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238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1, 2: </a:t>
            </a:r>
            <a:r>
              <a:rPr lang="ko-KR" altLang="en-US" dirty="0"/>
              <a:t>피드백</a:t>
            </a:r>
            <a:r>
              <a:rPr lang="en-US" altLang="ko-KR" dirty="0"/>
              <a:t>: </a:t>
            </a:r>
            <a:r>
              <a:rPr lang="ko-KR" altLang="en-US" dirty="0"/>
              <a:t>형성평가를 활용한 사전 지식 수준 데이터를 받기</a:t>
            </a:r>
            <a:endParaRPr lang="en-US" altLang="ko-KR" dirty="0"/>
          </a:p>
          <a:p>
            <a:r>
              <a:rPr lang="en-US" altLang="ko-KR" dirty="0"/>
              <a:t>3: </a:t>
            </a:r>
            <a:r>
              <a:rPr lang="ko-KR" altLang="en-US" dirty="0"/>
              <a:t>학습목표를 만들어서 고를 수 있게 하기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학습 피드백을 </a:t>
            </a:r>
            <a:r>
              <a:rPr lang="ko-KR" altLang="en-US" dirty="0" err="1"/>
              <a:t>차시별로</a:t>
            </a:r>
            <a:r>
              <a:rPr lang="ko-KR" altLang="en-US" dirty="0"/>
              <a:t> 받아서 </a:t>
            </a:r>
            <a:r>
              <a:rPr lang="en-US" altLang="ko-KR" dirty="0"/>
              <a:t>json </a:t>
            </a:r>
            <a:r>
              <a:rPr lang="ko-KR" altLang="en-US" dirty="0"/>
              <a:t>파일에 반영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79BE6-FC91-4493-AE22-85B281CBD0D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115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98015B-D1FD-40D9-B780-6328D75DA4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E135A2D-F042-44C5-8F4D-FC34EF9757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5F79A4-6E25-422C-98ED-F7FE76150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13AAA-7855-49AF-BC50-ABEE845E2113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A7826F-20D7-474E-AAB9-C10D37317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86C456-2ED4-4AE4-804A-6C1C81606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9711A-E7E2-47D4-98DD-A7EA58D9D3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519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894609-13FE-4C41-AD43-DA91C4A0B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CB43563-B691-4DE6-9F30-F317A45D4A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1DB7E0-D34C-43FC-81DE-FFFD81408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13AAA-7855-49AF-BC50-ABEE845E2113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90B0E9-1EF2-45DF-A76D-AD7DC27C4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003650-973C-4811-B005-AE9041AF1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9711A-E7E2-47D4-98DD-A7EA58D9D3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68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9F4FBF0-1A65-47B9-AA56-C31BA007D7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8F82F7-CA99-417E-9B4F-ACD3E0E35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FBD6D7-8A59-4F37-9E49-28F009EB7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13AAA-7855-49AF-BC50-ABEE845E2113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5B0936-DA32-4E24-9BBB-4F1839967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4D736C-82C2-4666-B79D-1890DD042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9711A-E7E2-47D4-98DD-A7EA58D9D3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071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BB1C7F-7044-4A57-8C43-A8F40F935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C6FDDF-584B-408D-89C6-3A1C6DDDD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B8DBC2-9504-4C31-9CD9-2F297705E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13AAA-7855-49AF-BC50-ABEE845E2113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AED573-BD97-4E99-BCDD-43A3F4A41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9ACA06-CE07-4636-81C9-20636E4B4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9711A-E7E2-47D4-98DD-A7EA58D9D3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035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75CB27-1565-4151-A48F-14E4B6E3A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7812DE-35BF-4482-8070-75308882D5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A6C18A-8BF0-46D5-9314-CE77B8591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13AAA-7855-49AF-BC50-ABEE845E2113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137758-3DB3-42BB-91AB-55A3A6545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93CF37-FF01-4CBB-B64D-F24F93048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9711A-E7E2-47D4-98DD-A7EA58D9D3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A20BFA-C10B-458D-925D-F8057FD75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8BA034-5167-4C27-AA43-90E7F54A03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EAD371-8DE0-4353-B641-A93601374C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02DC6E-9E93-4253-92D9-57292FC65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13AAA-7855-49AF-BC50-ABEE845E2113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6A757A-A1E4-4AFB-8393-9D9E7CB98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D5DC5F-B930-429A-9EB9-FF49E329D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9711A-E7E2-47D4-98DD-A7EA58D9D3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567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CA07A1-2B0B-439C-A777-6F96AACAE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B2AE41-279D-42A8-B0BA-094BCC3F9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AF46B7-3207-4E7C-969C-CEC586F445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82A2E8-F379-49E9-8C37-59F075E164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F4DBFB3-9493-4027-8CA2-225DDEA697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B9ADB3E-6A3D-457E-A414-4563E63BD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13AAA-7855-49AF-BC50-ABEE845E2113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11AB15B-1870-4885-B9C3-992EA3A8C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14F9107-322C-40CF-BCC4-E9C278677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9711A-E7E2-47D4-98DD-A7EA58D9D3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941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D9E7C-89D8-4D4E-9DFD-99F0763A7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03AF330-0531-472E-B096-7E3F9CB16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13AAA-7855-49AF-BC50-ABEE845E2113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D90BEDA-6943-4CF8-A349-237BB5551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D04AA6-76FF-4D25-AB23-D6CAE2CE8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9711A-E7E2-47D4-98DD-A7EA58D9D3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833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7EF974-82E7-4EF1-B019-BC9CE2326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13AAA-7855-49AF-BC50-ABEE845E2113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E8C7DF2-F712-4A97-A76C-3DCA197D6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33431-9F13-4B67-98C2-818C34A00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9711A-E7E2-47D4-98DD-A7EA58D9D3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764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DA9512-44AE-48BF-8485-238F15583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ED2CA-D560-40DF-ACF4-CD437E9E8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C536BB-8DDE-44DE-941F-477496D1CF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3E7C41-63AC-4260-8C11-47EF64D53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13AAA-7855-49AF-BC50-ABEE845E2113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96AAA9-6DDF-4C01-B5F6-FCC79AFC5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978C00-8D05-4473-AA21-FD7995CEC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9711A-E7E2-47D4-98DD-A7EA58D9D3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882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37D2C1-A11B-427A-A688-4A4AA1FF1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3AE1635-F3FA-420B-9C59-7B3443469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2E00EF-520C-4715-9F36-A5779A1CAF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309920-43D9-4B9D-B5F2-68966D6A8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13AAA-7855-49AF-BC50-ABEE845E2113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930CB4-BAF4-42A2-818F-EFAD0FD72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14B516-2C57-4156-89B8-EAA9035F6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9711A-E7E2-47D4-98DD-A7EA58D9D3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257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AB975A7-D317-4023-8F6B-14F88B037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6355D9-666E-4C7A-B7C1-9B8DFE657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4ED7EC-2877-4951-B73F-5CCC48FA1D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13AAA-7855-49AF-BC50-ABEE845E2113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B3D06B-4CAC-4933-B62F-04D65444CB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183FBF-8A92-4356-B2B6-1CDC91161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9711A-E7E2-47D4-98DD-A7EA58D9D3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22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507160-0BDD-4C35-AD29-458E90BDBE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646749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AI</a:t>
            </a:r>
            <a:r>
              <a:rPr lang="ko-KR" altLang="en-US" sz="28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와 함께 설계하는 나만의 배움 여정</a:t>
            </a:r>
            <a:r>
              <a:rPr lang="en-US" altLang="ko-KR" sz="28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 </a:t>
            </a:r>
            <a:br>
              <a:rPr lang="en-US" altLang="ko-KR" sz="28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</a:br>
            <a:br>
              <a:rPr lang="en-US" altLang="ko-KR" dirty="0"/>
            </a:b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- </a:t>
            </a:r>
            <a:r>
              <a:rPr lang="ko-KR" altLang="en-US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어딧세이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가제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 - </a:t>
            </a:r>
            <a:endParaRPr lang="ko-KR" alt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6F80E5D-DBE1-4C77-B06A-F1C231EF69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28311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“</a:t>
            </a:r>
            <a:r>
              <a:rPr lang="ko-KR" altLang="en-US" dirty="0"/>
              <a:t>어떤 </a:t>
            </a:r>
            <a:r>
              <a:rPr lang="ko-KR" altLang="en-US" dirty="0" err="1"/>
              <a:t>주제든</a:t>
            </a:r>
            <a:r>
              <a:rPr lang="en-US" altLang="ko-KR" dirty="0"/>
              <a:t>, AI</a:t>
            </a:r>
            <a:r>
              <a:rPr lang="ko-KR" altLang="en-US" dirty="0"/>
              <a:t>가 실습형 </a:t>
            </a:r>
            <a:r>
              <a:rPr lang="en-US" altLang="ko-KR" dirty="0"/>
              <a:t>PBL </a:t>
            </a:r>
            <a:r>
              <a:rPr lang="ko-KR" altLang="en-US" dirty="0"/>
              <a:t>학습지로 만들어줍니다</a:t>
            </a:r>
            <a:r>
              <a:rPr lang="en-US" altLang="ko-KR" dirty="0"/>
              <a:t>.”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이진걸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16BE1DD2-4D4D-4E0C-AFB4-CC481928BFE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Term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Projext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제안서</a:t>
            </a:r>
          </a:p>
        </p:txBody>
      </p:sp>
    </p:spTree>
    <p:extLst>
      <p:ext uri="{BB962C8B-B14F-4D97-AF65-F5344CB8AC3E}">
        <p14:creationId xmlns:p14="http://schemas.microsoft.com/office/powerpoint/2010/main" val="1954237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D4EF39-5137-40FC-8D25-0722D5C01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시스템 구조 구상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C615807-0E9A-4AC2-A00A-2A919BAE31D5}"/>
              </a:ext>
            </a:extLst>
          </p:cNvPr>
          <p:cNvSpPr/>
          <p:nvPr/>
        </p:nvSpPr>
        <p:spPr>
          <a:xfrm>
            <a:off x="627257" y="2096429"/>
            <a:ext cx="3534937" cy="2213353"/>
          </a:xfrm>
          <a:prstGeom prst="roundRect">
            <a:avLst>
              <a:gd name="adj" fmla="val 1162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사용자가 주제를 입력 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(ex. “FLASK </a:t>
            </a:r>
            <a:r>
              <a:rPr lang="ko-KR" altLang="en-US" dirty="0">
                <a:solidFill>
                  <a:schemeClr val="tx1"/>
                </a:solidFill>
              </a:rPr>
              <a:t>기반 </a:t>
            </a:r>
            <a:r>
              <a:rPr lang="en-US" altLang="ko-KR" dirty="0">
                <a:solidFill>
                  <a:schemeClr val="tx1"/>
                </a:solidFill>
              </a:rPr>
              <a:t>CRUD </a:t>
            </a:r>
            <a:r>
              <a:rPr lang="ko-KR" altLang="en-US" dirty="0">
                <a:solidFill>
                  <a:schemeClr val="tx1"/>
                </a:solidFill>
              </a:rPr>
              <a:t>기초</a:t>
            </a:r>
            <a:r>
              <a:rPr lang="en-US" altLang="ko-KR" dirty="0">
                <a:solidFill>
                  <a:schemeClr val="tx1"/>
                </a:solidFill>
              </a:rPr>
              <a:t>”)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Option:</a:t>
            </a:r>
            <a:r>
              <a:rPr lang="ko-KR" altLang="en-US" dirty="0">
                <a:solidFill>
                  <a:schemeClr val="tx1"/>
                </a:solidFill>
              </a:rPr>
              <a:t> 난이도 </a:t>
            </a:r>
            <a:r>
              <a:rPr lang="en-US" altLang="ko-KR" dirty="0">
                <a:solidFill>
                  <a:schemeClr val="tx1"/>
                </a:solidFill>
              </a:rPr>
              <a:t>/ </a:t>
            </a:r>
            <a:r>
              <a:rPr lang="ko-KR" altLang="en-US" dirty="0">
                <a:solidFill>
                  <a:schemeClr val="tx1"/>
                </a:solidFill>
              </a:rPr>
              <a:t>목표 시간 </a:t>
            </a:r>
            <a:r>
              <a:rPr lang="en-US" altLang="ko-KR" dirty="0">
                <a:solidFill>
                  <a:schemeClr val="tx1"/>
                </a:solidFill>
              </a:rPr>
              <a:t>/ </a:t>
            </a:r>
            <a:r>
              <a:rPr lang="ko-KR" altLang="en-US" dirty="0">
                <a:solidFill>
                  <a:schemeClr val="tx1"/>
                </a:solidFill>
              </a:rPr>
              <a:t>학습자 레벨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3E253B2-CDE1-43B8-9BFB-5215C953D604}"/>
              </a:ext>
            </a:extLst>
          </p:cNvPr>
          <p:cNvSpPr/>
          <p:nvPr/>
        </p:nvSpPr>
        <p:spPr>
          <a:xfrm>
            <a:off x="4471641" y="2096429"/>
            <a:ext cx="3534937" cy="2213353"/>
          </a:xfrm>
          <a:prstGeom prst="roundRect">
            <a:avLst>
              <a:gd name="adj" fmla="val 1162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Google Gemini 2.5 Flash </a:t>
            </a:r>
            <a:r>
              <a:rPr lang="ko-KR" altLang="en-US" dirty="0">
                <a:solidFill>
                  <a:schemeClr val="tx1"/>
                </a:solidFill>
              </a:rPr>
              <a:t>활용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Prompt </a:t>
            </a:r>
            <a:r>
              <a:rPr lang="ko-KR" altLang="en-US" dirty="0">
                <a:solidFill>
                  <a:schemeClr val="tx1"/>
                </a:solidFill>
              </a:rPr>
              <a:t>구조화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Context: “</a:t>
            </a:r>
            <a:r>
              <a:rPr lang="ko-KR" altLang="en-US" dirty="0">
                <a:solidFill>
                  <a:schemeClr val="tx1"/>
                </a:solidFill>
              </a:rPr>
              <a:t>너는 </a:t>
            </a:r>
            <a:r>
              <a:rPr lang="en-US" altLang="ko-KR" dirty="0">
                <a:solidFill>
                  <a:schemeClr val="tx1"/>
                </a:solidFill>
              </a:rPr>
              <a:t>PBL </a:t>
            </a:r>
            <a:r>
              <a:rPr lang="ko-KR" altLang="en-US" dirty="0">
                <a:solidFill>
                  <a:schemeClr val="tx1"/>
                </a:solidFill>
              </a:rPr>
              <a:t>미션 디자이너다“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Input: </a:t>
            </a:r>
            <a:r>
              <a:rPr lang="ko-KR" altLang="en-US" dirty="0">
                <a:solidFill>
                  <a:schemeClr val="tx1"/>
                </a:solidFill>
              </a:rPr>
              <a:t>사용자 주제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Output format: JSON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Markdown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B1204C8-FF5E-4999-B3D2-6049516AAA0B}"/>
              </a:ext>
            </a:extLst>
          </p:cNvPr>
          <p:cNvSpPr/>
          <p:nvPr/>
        </p:nvSpPr>
        <p:spPr>
          <a:xfrm>
            <a:off x="8329965" y="2096429"/>
            <a:ext cx="3534937" cy="2213353"/>
          </a:xfrm>
          <a:prstGeom prst="roundRect">
            <a:avLst>
              <a:gd name="adj" fmla="val 10989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React / </a:t>
            </a:r>
            <a:r>
              <a:rPr lang="en-US" altLang="ko-KR" dirty="0" err="1">
                <a:solidFill>
                  <a:schemeClr val="tx1"/>
                </a:solidFill>
              </a:rPr>
              <a:t>Vite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기반 </a:t>
            </a:r>
            <a:r>
              <a:rPr lang="en-US" altLang="ko-KR" dirty="0">
                <a:solidFill>
                  <a:schemeClr val="tx1"/>
                </a:solidFill>
              </a:rPr>
              <a:t>viewer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Stage </a:t>
            </a:r>
            <a:r>
              <a:rPr lang="ko-KR" altLang="en-US" dirty="0">
                <a:solidFill>
                  <a:schemeClr val="tx1"/>
                </a:solidFill>
              </a:rPr>
              <a:t>별 카드 </a:t>
            </a:r>
            <a:r>
              <a:rPr lang="en-US" altLang="ko-KR" dirty="0">
                <a:solidFill>
                  <a:schemeClr val="tx1"/>
                </a:solidFill>
              </a:rPr>
              <a:t>UI </a:t>
            </a:r>
            <a:r>
              <a:rPr lang="ko-KR" altLang="en-US" dirty="0">
                <a:solidFill>
                  <a:schemeClr val="tx1"/>
                </a:solidFill>
              </a:rPr>
              <a:t>또는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“Generate Again” </a:t>
            </a:r>
            <a:r>
              <a:rPr lang="ko-KR" altLang="en-US" dirty="0">
                <a:solidFill>
                  <a:schemeClr val="tx1"/>
                </a:solidFill>
              </a:rPr>
              <a:t>버튼으로 리콜 가능함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69684FD-2311-49D8-9D1B-00774DB4037B}"/>
              </a:ext>
            </a:extLst>
          </p:cNvPr>
          <p:cNvSpPr/>
          <p:nvPr/>
        </p:nvSpPr>
        <p:spPr>
          <a:xfrm>
            <a:off x="613317" y="1070517"/>
            <a:ext cx="3534937" cy="83634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Input Layer </a:t>
            </a: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(Prompt</a:t>
            </a:r>
            <a:r>
              <a:rPr lang="ko-KR" altLang="en-US" sz="2800" b="1" dirty="0">
                <a:solidFill>
                  <a:schemeClr val="tx1"/>
                </a:solidFill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</a:rPr>
              <a:t>/</a:t>
            </a:r>
            <a:r>
              <a:rPr lang="ko-KR" altLang="en-US" sz="2800" b="1" dirty="0">
                <a:solidFill>
                  <a:schemeClr val="tx1"/>
                </a:solidFill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</a:rPr>
              <a:t>UI)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B434001-C0D5-46B3-8DC3-D2D65D430CBC}"/>
              </a:ext>
            </a:extLst>
          </p:cNvPr>
          <p:cNvSpPr/>
          <p:nvPr/>
        </p:nvSpPr>
        <p:spPr>
          <a:xfrm>
            <a:off x="4471640" y="1070517"/>
            <a:ext cx="3534937" cy="83634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AI Generator Layer </a:t>
            </a: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(LLM</a:t>
            </a:r>
            <a:r>
              <a:rPr lang="ko-KR" altLang="en-US" sz="2800" b="1" dirty="0">
                <a:solidFill>
                  <a:schemeClr val="tx1"/>
                </a:solidFill>
              </a:rPr>
              <a:t> </a:t>
            </a:r>
            <a:r>
              <a:rPr lang="ko-KR" altLang="en-US" sz="2800" b="1" dirty="0" err="1">
                <a:solidFill>
                  <a:schemeClr val="tx1"/>
                </a:solidFill>
              </a:rPr>
              <a:t>백엔드</a:t>
            </a:r>
            <a:r>
              <a:rPr lang="en-US" altLang="ko-KR" sz="2800" b="1" dirty="0">
                <a:solidFill>
                  <a:schemeClr val="tx1"/>
                </a:solidFill>
              </a:rPr>
              <a:t>)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0A41CBA-0AFC-4461-8C67-930D5A2132EA}"/>
              </a:ext>
            </a:extLst>
          </p:cNvPr>
          <p:cNvSpPr/>
          <p:nvPr/>
        </p:nvSpPr>
        <p:spPr>
          <a:xfrm>
            <a:off x="8329963" y="1070517"/>
            <a:ext cx="3534937" cy="83634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아웃풋 레이어 </a:t>
            </a:r>
            <a:r>
              <a:rPr lang="en-US" altLang="ko-KR" sz="2800" b="1" dirty="0">
                <a:solidFill>
                  <a:schemeClr val="tx1"/>
                </a:solidFill>
              </a:rPr>
              <a:t>(Web UI)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198808A5-64DF-41E5-B839-4836AEE306E1}"/>
              </a:ext>
            </a:extLst>
          </p:cNvPr>
          <p:cNvSpPr/>
          <p:nvPr/>
        </p:nvSpPr>
        <p:spPr>
          <a:xfrm>
            <a:off x="3973627" y="3225308"/>
            <a:ext cx="700521" cy="7990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D90D441D-EF8D-456F-97DD-A924D8FCCBEE}"/>
              </a:ext>
            </a:extLst>
          </p:cNvPr>
          <p:cNvSpPr/>
          <p:nvPr/>
        </p:nvSpPr>
        <p:spPr>
          <a:xfrm>
            <a:off x="7711072" y="3534604"/>
            <a:ext cx="914400" cy="7990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887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83D331A2-C680-4BED-8C61-679B36FAD65E}"/>
              </a:ext>
            </a:extLst>
          </p:cNvPr>
          <p:cNvSpPr/>
          <p:nvPr/>
        </p:nvSpPr>
        <p:spPr>
          <a:xfrm>
            <a:off x="5602936" y="3015821"/>
            <a:ext cx="295836" cy="22600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5" name="화살표: 위쪽 4">
            <a:extLst>
              <a:ext uri="{FF2B5EF4-FFF2-40B4-BE49-F238E27FC236}">
                <a16:creationId xmlns:a16="http://schemas.microsoft.com/office/drawing/2014/main" id="{1CDEF477-AD02-440B-A8A3-3694F7894F9A}"/>
              </a:ext>
            </a:extLst>
          </p:cNvPr>
          <p:cNvSpPr/>
          <p:nvPr/>
        </p:nvSpPr>
        <p:spPr>
          <a:xfrm>
            <a:off x="5923428" y="2990985"/>
            <a:ext cx="295836" cy="226009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" name="사각형: 둥근 한쪽 모서리 5">
            <a:extLst>
              <a:ext uri="{FF2B5EF4-FFF2-40B4-BE49-F238E27FC236}">
                <a16:creationId xmlns:a16="http://schemas.microsoft.com/office/drawing/2014/main" id="{1C291FC3-2F8E-47B0-8FCA-EA09222BD3DA}"/>
              </a:ext>
            </a:extLst>
          </p:cNvPr>
          <p:cNvSpPr/>
          <p:nvPr/>
        </p:nvSpPr>
        <p:spPr>
          <a:xfrm>
            <a:off x="5329512" y="5298461"/>
            <a:ext cx="1138520" cy="773206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N8n</a:t>
            </a:r>
            <a:r>
              <a:rPr lang="ko-KR" altLang="en-US" sz="2000" dirty="0"/>
              <a:t> </a:t>
            </a:r>
            <a:r>
              <a:rPr lang="en-US" altLang="ko-KR" sz="2000" dirty="0"/>
              <a:t>+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 algn="ctr"/>
            <a:r>
              <a:rPr lang="en-US" altLang="ko-KR" sz="2000" dirty="0"/>
              <a:t>Gemini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7AA2546E-B99B-4849-9283-89A3ECF17404}"/>
              </a:ext>
            </a:extLst>
          </p:cNvPr>
          <p:cNvSpPr/>
          <p:nvPr/>
        </p:nvSpPr>
        <p:spPr>
          <a:xfrm>
            <a:off x="4109041" y="2641136"/>
            <a:ext cx="914400" cy="213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1C7A61C0-A981-452A-8347-473C42E82895}"/>
              </a:ext>
            </a:extLst>
          </p:cNvPr>
          <p:cNvSpPr/>
          <p:nvPr/>
        </p:nvSpPr>
        <p:spPr>
          <a:xfrm>
            <a:off x="6961271" y="2648973"/>
            <a:ext cx="914400" cy="269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6BC8C3AB-DB6B-4F15-AE44-9203C8AEA660}"/>
              </a:ext>
            </a:extLst>
          </p:cNvPr>
          <p:cNvSpPr/>
          <p:nvPr/>
        </p:nvSpPr>
        <p:spPr>
          <a:xfrm>
            <a:off x="5096436" y="2227860"/>
            <a:ext cx="1791841" cy="690151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FastAPI</a:t>
            </a:r>
            <a:r>
              <a:rPr lang="en-US" altLang="ko-KR" b="1" dirty="0"/>
              <a:t>/</a:t>
            </a:r>
          </a:p>
          <a:p>
            <a:pPr algn="ctr"/>
            <a:r>
              <a:rPr lang="en-US" altLang="ko-KR" b="1" dirty="0" err="1"/>
              <a:t>SQLAlchemy</a:t>
            </a:r>
            <a:endParaRPr lang="ko-KR" altLang="en-US" sz="1400" b="1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16FA3418-EFA5-4918-8207-CEEBC8A9A6AF}"/>
              </a:ext>
            </a:extLst>
          </p:cNvPr>
          <p:cNvSpPr/>
          <p:nvPr/>
        </p:nvSpPr>
        <p:spPr>
          <a:xfrm rot="10800000">
            <a:off x="4108313" y="2289217"/>
            <a:ext cx="914400" cy="213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13CF877F-492A-46E8-A06B-E79180F1F901}"/>
              </a:ext>
            </a:extLst>
          </p:cNvPr>
          <p:cNvSpPr/>
          <p:nvPr/>
        </p:nvSpPr>
        <p:spPr>
          <a:xfrm rot="10800000">
            <a:off x="6961271" y="2346727"/>
            <a:ext cx="914400" cy="269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52BE63E0-6B9D-4DD2-B985-736AB893BF5F}"/>
              </a:ext>
            </a:extLst>
          </p:cNvPr>
          <p:cNvSpPr/>
          <p:nvPr/>
        </p:nvSpPr>
        <p:spPr>
          <a:xfrm>
            <a:off x="2160405" y="2208099"/>
            <a:ext cx="1791841" cy="690151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React.js / </a:t>
            </a:r>
            <a:r>
              <a:rPr lang="en-US" altLang="ko-KR" b="1" dirty="0" err="1"/>
              <a:t>Vite</a:t>
            </a:r>
            <a:endParaRPr lang="en-US" altLang="ko-KR" b="1" dirty="0"/>
          </a:p>
          <a:p>
            <a:pPr algn="ctr"/>
            <a:r>
              <a:rPr lang="en-US" altLang="ko-KR" b="1" dirty="0"/>
              <a:t>(</a:t>
            </a:r>
            <a:r>
              <a:rPr lang="ko-KR" altLang="en-US" b="1" dirty="0"/>
              <a:t>혹은 </a:t>
            </a:r>
            <a:r>
              <a:rPr lang="en-US" altLang="ko-KR" b="1" dirty="0"/>
              <a:t>PHP?)</a:t>
            </a:r>
            <a:endParaRPr lang="ko-KR" altLang="en-US" sz="1400" b="1" dirty="0"/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9557D280-E399-4F5B-BDE0-263AB2EBC6F9}"/>
              </a:ext>
            </a:extLst>
          </p:cNvPr>
          <p:cNvSpPr/>
          <p:nvPr/>
        </p:nvSpPr>
        <p:spPr>
          <a:xfrm>
            <a:off x="8189260" y="2227859"/>
            <a:ext cx="1791841" cy="690151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MYSQL / </a:t>
            </a:r>
          </a:p>
          <a:p>
            <a:pPr algn="ctr"/>
            <a:r>
              <a:rPr lang="en-US" altLang="ko-KR" b="1" dirty="0"/>
              <a:t>PostgreSQL</a:t>
            </a:r>
            <a:endParaRPr lang="ko-KR" altLang="en-US" sz="1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914045-9D15-4263-9918-963AA1E25759}"/>
              </a:ext>
            </a:extLst>
          </p:cNvPr>
          <p:cNvSpPr txBox="1"/>
          <p:nvPr/>
        </p:nvSpPr>
        <p:spPr>
          <a:xfrm>
            <a:off x="3875409" y="3015821"/>
            <a:ext cx="13816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학습주제</a:t>
            </a:r>
            <a:r>
              <a:rPr lang="en-US" altLang="ko-KR" sz="1100" dirty="0"/>
              <a:t>, </a:t>
            </a:r>
            <a:r>
              <a:rPr lang="ko-KR" altLang="en-US" sz="1100" dirty="0"/>
              <a:t>기간</a:t>
            </a:r>
            <a:r>
              <a:rPr lang="en-US" altLang="ko-KR" sz="1100" dirty="0"/>
              <a:t>, </a:t>
            </a:r>
          </a:p>
          <a:p>
            <a:r>
              <a:rPr lang="ko-KR" altLang="en-US" sz="1100" dirty="0"/>
              <a:t>학습자 </a:t>
            </a:r>
            <a:r>
              <a:rPr lang="en-US" altLang="ko-KR" sz="1100" dirty="0"/>
              <a:t>context </a:t>
            </a:r>
            <a:endParaRPr lang="ko-KR" altLang="en-US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2688B3-ED6D-403E-BEF9-D35D0474E4F4}"/>
              </a:ext>
            </a:extLst>
          </p:cNvPr>
          <p:cNvSpPr txBox="1"/>
          <p:nvPr/>
        </p:nvSpPr>
        <p:spPr>
          <a:xfrm>
            <a:off x="4819651" y="3833193"/>
            <a:ext cx="94129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Prompt</a:t>
            </a:r>
            <a:r>
              <a:rPr lang="ko-KR" altLang="en-US" sz="1100" dirty="0"/>
              <a:t>를 </a:t>
            </a:r>
            <a:endParaRPr lang="en-US" altLang="ko-KR" sz="1100" dirty="0"/>
          </a:p>
          <a:p>
            <a:r>
              <a:rPr lang="ko-KR" altLang="en-US" sz="1100" dirty="0"/>
              <a:t>추가해서</a:t>
            </a:r>
            <a:endParaRPr lang="en-US" altLang="ko-KR" sz="1100" dirty="0"/>
          </a:p>
          <a:p>
            <a:r>
              <a:rPr lang="en-US" altLang="ko-KR" sz="1100" dirty="0"/>
              <a:t>AI </a:t>
            </a:r>
            <a:r>
              <a:rPr lang="ko-KR" altLang="en-US" sz="1100" dirty="0"/>
              <a:t>노드에다 </a:t>
            </a:r>
            <a:endParaRPr lang="en-US" altLang="ko-KR" sz="1100" dirty="0"/>
          </a:p>
          <a:p>
            <a:r>
              <a:rPr lang="ko-KR" altLang="en-US" sz="1100" dirty="0" err="1"/>
              <a:t>던져주기</a:t>
            </a:r>
            <a:endParaRPr lang="en-US" altLang="ko-KR" sz="1100" dirty="0"/>
          </a:p>
          <a:p>
            <a:r>
              <a:rPr lang="en-US" altLang="ko-KR" sz="1100" dirty="0"/>
              <a:t>(</a:t>
            </a:r>
            <a:r>
              <a:rPr lang="ko-KR" altLang="en-US" sz="1100" dirty="0" err="1"/>
              <a:t>웹훅</a:t>
            </a:r>
            <a:r>
              <a:rPr lang="en-US" altLang="ko-KR" sz="1100" dirty="0"/>
              <a:t>)</a:t>
            </a:r>
            <a:endParaRPr lang="ko-KR" alt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B0C9A-72BA-4634-948F-60D438DF0688}"/>
              </a:ext>
            </a:extLst>
          </p:cNvPr>
          <p:cNvSpPr txBox="1"/>
          <p:nvPr/>
        </p:nvSpPr>
        <p:spPr>
          <a:xfrm>
            <a:off x="6243920" y="3564856"/>
            <a:ext cx="941294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생성된</a:t>
            </a:r>
            <a:r>
              <a:rPr lang="en-US" altLang="ko-KR" sz="1100" dirty="0"/>
              <a:t> </a:t>
            </a:r>
          </a:p>
          <a:p>
            <a:r>
              <a:rPr lang="ko-KR" altLang="en-US" sz="1100" dirty="0"/>
              <a:t>커리큘럼</a:t>
            </a:r>
            <a:r>
              <a:rPr lang="en-US" altLang="ko-KR" sz="1100" dirty="0"/>
              <a:t>, </a:t>
            </a:r>
          </a:p>
          <a:p>
            <a:r>
              <a:rPr lang="ko-KR" altLang="en-US" sz="1100" dirty="0"/>
              <a:t>개별 챕터</a:t>
            </a:r>
            <a:r>
              <a:rPr lang="en-US" altLang="ko-KR" sz="1100" dirty="0"/>
              <a:t>, </a:t>
            </a:r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개념정리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실습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평가 문제 등</a:t>
            </a:r>
            <a:r>
              <a:rPr lang="en-US" altLang="ko-KR" sz="1100" dirty="0"/>
              <a:t>)</a:t>
            </a:r>
            <a:endParaRPr lang="en-US" altLang="ko-KR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6F614C-CC68-47EC-8C08-FE0AF9331842}"/>
              </a:ext>
            </a:extLst>
          </p:cNvPr>
          <p:cNvSpPr txBox="1"/>
          <p:nvPr/>
        </p:nvSpPr>
        <p:spPr>
          <a:xfrm>
            <a:off x="6987994" y="2990985"/>
            <a:ext cx="12124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생성자료 저장</a:t>
            </a:r>
            <a:endParaRPr lang="en-US" altLang="ko-KR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C9886E-218C-40FF-A809-90F59E5C82B3}"/>
              </a:ext>
            </a:extLst>
          </p:cNvPr>
          <p:cNvSpPr txBox="1"/>
          <p:nvPr/>
        </p:nvSpPr>
        <p:spPr>
          <a:xfrm>
            <a:off x="6888277" y="1877635"/>
            <a:ext cx="15929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과거 생성한 학습</a:t>
            </a:r>
            <a:r>
              <a:rPr lang="en-US" altLang="ko-KR" sz="1100" dirty="0"/>
              <a:t>/ </a:t>
            </a:r>
            <a:r>
              <a:rPr lang="ko-KR" altLang="en-US" sz="1100" dirty="0"/>
              <a:t>평가 문제 등 불러오기</a:t>
            </a:r>
            <a:endParaRPr lang="en-US" altLang="ko-KR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6B01AB-F258-496E-AB91-EDA6D9AFADD9}"/>
              </a:ext>
            </a:extLst>
          </p:cNvPr>
          <p:cNvSpPr txBox="1"/>
          <p:nvPr/>
        </p:nvSpPr>
        <p:spPr>
          <a:xfrm>
            <a:off x="3952247" y="1929797"/>
            <a:ext cx="1227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학습자에게 표출</a:t>
            </a:r>
            <a:endParaRPr lang="en-US" altLang="ko-KR" sz="1200" dirty="0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E68538DD-CAD6-4263-8523-4858202D3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대강 상상해 보자면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…..</a:t>
            </a:r>
            <a:endParaRPr lang="ko-KR" alt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348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43AC3FC-2FCA-4188-8CE5-502829A6956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지금 준비할 것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C62419-0FE2-4D90-9A25-B44E3226329C}"/>
              </a:ext>
            </a:extLst>
          </p:cNvPr>
          <p:cNvSpPr txBox="1"/>
          <p:nvPr/>
        </p:nvSpPr>
        <p:spPr>
          <a:xfrm>
            <a:off x="256481" y="1527718"/>
            <a:ext cx="4059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/>
              <a:t>전단계</a:t>
            </a:r>
            <a:r>
              <a:rPr lang="en-US" altLang="ko-KR" sz="2800" b="1" dirty="0"/>
              <a:t>: </a:t>
            </a:r>
            <a:r>
              <a:rPr lang="ko-KR" altLang="en-US" sz="2800" b="1" dirty="0"/>
              <a:t>오늘</a:t>
            </a:r>
            <a:r>
              <a:rPr lang="en-US" altLang="ko-KR" sz="2800" b="1" dirty="0"/>
              <a:t>~11/9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7E1D93-AF8D-46D1-B345-1A3697C1DB12}"/>
              </a:ext>
            </a:extLst>
          </p:cNvPr>
          <p:cNvSpPr txBox="1"/>
          <p:nvPr/>
        </p:nvSpPr>
        <p:spPr>
          <a:xfrm>
            <a:off x="4047897" y="1527718"/>
            <a:ext cx="3858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</a:t>
            </a:r>
            <a:r>
              <a:rPr lang="ko-KR" altLang="en-US" sz="2800" b="1" dirty="0"/>
              <a:t>단계</a:t>
            </a:r>
            <a:r>
              <a:rPr lang="en-US" altLang="ko-KR" sz="2800" b="1" dirty="0"/>
              <a:t>: 11/10~11/23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CC83AA-4318-49AD-BD30-89C3C7EBEE5C}"/>
              </a:ext>
            </a:extLst>
          </p:cNvPr>
          <p:cNvSpPr txBox="1"/>
          <p:nvPr/>
        </p:nvSpPr>
        <p:spPr>
          <a:xfrm>
            <a:off x="7906219" y="1527718"/>
            <a:ext cx="3858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3</a:t>
            </a:r>
            <a:r>
              <a:rPr lang="ko-KR" altLang="en-US" sz="2800" b="1" dirty="0"/>
              <a:t>단계</a:t>
            </a:r>
            <a:r>
              <a:rPr lang="en-US" altLang="ko-KR" sz="2800" b="1" dirty="0"/>
              <a:t>: 11/24~11/28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7F9D38-349E-49B2-B912-EEB5EB4AD331}"/>
              </a:ext>
            </a:extLst>
          </p:cNvPr>
          <p:cNvSpPr txBox="1"/>
          <p:nvPr/>
        </p:nvSpPr>
        <p:spPr>
          <a:xfrm>
            <a:off x="7906219" y="2464420"/>
            <a:ext cx="37356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테스트 및 발표자료 준비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페이지 꾸미기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시연용 </a:t>
            </a:r>
            <a:r>
              <a:rPr lang="en-US" altLang="ko-KR" dirty="0"/>
              <a:t>wow </a:t>
            </a:r>
            <a:r>
              <a:rPr lang="ko-KR" altLang="en-US" dirty="0"/>
              <a:t>포인트 찾아서 적용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최적화 </a:t>
            </a:r>
            <a:r>
              <a:rPr lang="en-US" altLang="ko-KR" dirty="0"/>
              <a:t>/ </a:t>
            </a:r>
            <a:r>
              <a:rPr lang="ko-KR" altLang="en-US" dirty="0"/>
              <a:t>개선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발표 리허설 및 발표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7697A0-1EC3-44B4-9AB7-5254E3BD0914}"/>
              </a:ext>
            </a:extLst>
          </p:cNvPr>
          <p:cNvSpPr txBox="1"/>
          <p:nvPr/>
        </p:nvSpPr>
        <p:spPr>
          <a:xfrm>
            <a:off x="256481" y="2479590"/>
            <a:ext cx="373565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역할 나누기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공부하기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번 </a:t>
            </a:r>
            <a:r>
              <a:rPr lang="en-US" altLang="ko-KR" dirty="0"/>
              <a:t>pdf</a:t>
            </a:r>
            <a:r>
              <a:rPr lang="ko-KR" altLang="en-US" dirty="0"/>
              <a:t>에 맞게 이것저것 만들어 보기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API</a:t>
            </a:r>
            <a:r>
              <a:rPr lang="ko-KR" altLang="en-US" dirty="0"/>
              <a:t> 흐름 만들기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뭔가 잔뜩 만들어 보면서 다들 커서에 </a:t>
            </a:r>
            <a:r>
              <a:rPr lang="ko-KR" altLang="en-US" dirty="0" err="1"/>
              <a:t>익숙해지기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4E3B51-B87A-45C1-BD93-AAC19C3ADD5E}"/>
              </a:ext>
            </a:extLst>
          </p:cNvPr>
          <p:cNvSpPr txBox="1"/>
          <p:nvPr/>
        </p:nvSpPr>
        <p:spPr>
          <a:xfrm>
            <a:off x="4109231" y="2464420"/>
            <a:ext cx="37356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번 </a:t>
            </a:r>
            <a:r>
              <a:rPr lang="en-US" altLang="ko-KR" dirty="0"/>
              <a:t>pdf</a:t>
            </a:r>
            <a:r>
              <a:rPr lang="ko-KR" altLang="en-US" dirty="0"/>
              <a:t>에 맞는 자료 산출 및 평가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API </a:t>
            </a:r>
            <a:r>
              <a:rPr lang="ko-KR" altLang="en-US" dirty="0"/>
              <a:t>문서 만들고 개발 시작하기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본격 제작 및 </a:t>
            </a:r>
            <a:r>
              <a:rPr lang="en-US" altLang="ko-KR" dirty="0" err="1"/>
              <a:t>mvp</a:t>
            </a:r>
            <a:r>
              <a:rPr lang="en-US" altLang="ko-KR" dirty="0"/>
              <a:t> </a:t>
            </a:r>
            <a:r>
              <a:rPr lang="ko-KR" altLang="en-US" dirty="0"/>
              <a:t>만들기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시범 케이스 및 응용 케이스 찾기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Prompt </a:t>
            </a:r>
            <a:r>
              <a:rPr lang="ko-KR" altLang="en-US" dirty="0"/>
              <a:t>깎기 </a:t>
            </a:r>
            <a:r>
              <a:rPr lang="en-US" altLang="ko-KR" dirty="0"/>
              <a:t>/ </a:t>
            </a:r>
            <a:r>
              <a:rPr lang="ko-KR" altLang="en-US" dirty="0"/>
              <a:t>최적화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95AAA9-C3A6-4AF2-ADC3-778676102914}"/>
              </a:ext>
            </a:extLst>
          </p:cNvPr>
          <p:cNvSpPr txBox="1"/>
          <p:nvPr/>
        </p:nvSpPr>
        <p:spPr>
          <a:xfrm>
            <a:off x="874293" y="5881835"/>
            <a:ext cx="10479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상을 못 받아도 좋으니</a:t>
            </a:r>
            <a:r>
              <a:rPr lang="en-US" altLang="ko-KR" sz="3600" b="1" dirty="0"/>
              <a:t>, </a:t>
            </a:r>
            <a:r>
              <a:rPr lang="ko-KR" altLang="en-US" sz="3600" b="1" dirty="0"/>
              <a:t>재미있고 즐겁게 해 봐요</a:t>
            </a:r>
            <a:r>
              <a:rPr lang="en-US" altLang="ko-KR" sz="3600" b="1" dirty="0"/>
              <a:t>!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999098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4CC27A3-35A6-48D4-8B63-0CDC7D361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87" y="0"/>
            <a:ext cx="6394059" cy="6858000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D302B823-995A-4A75-92D3-848AD6617A29}"/>
              </a:ext>
            </a:extLst>
          </p:cNvPr>
          <p:cNvSpPr/>
          <p:nvPr/>
        </p:nvSpPr>
        <p:spPr>
          <a:xfrm>
            <a:off x="6031006" y="5170394"/>
            <a:ext cx="1055594" cy="3563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EDE479-0D69-491F-AB24-6D24D26A16DF}"/>
              </a:ext>
            </a:extLst>
          </p:cNvPr>
          <p:cNvSpPr txBox="1"/>
          <p:nvPr/>
        </p:nvSpPr>
        <p:spPr>
          <a:xfrm>
            <a:off x="7301753" y="5264524"/>
            <a:ext cx="4565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조별과제와 졸업 작품 사이의 어딘가</a:t>
            </a:r>
            <a:r>
              <a:rPr lang="en-US" altLang="ko-KR" dirty="0"/>
              <a:t>….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3008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16D3479-8A3E-4BDE-A132-DEC2575EA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76" y="0"/>
            <a:ext cx="3164448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317F892-B270-48F9-87FA-54C2A3CC1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778" y="0"/>
            <a:ext cx="37537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59EDA8-69D1-4136-AD2A-FB40F4DA6E2B}"/>
              </a:ext>
            </a:extLst>
          </p:cNvPr>
          <p:cNvSpPr txBox="1"/>
          <p:nvPr/>
        </p:nvSpPr>
        <p:spPr>
          <a:xfrm>
            <a:off x="3211605" y="4921624"/>
            <a:ext cx="2402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-&gt; </a:t>
            </a:r>
            <a:r>
              <a:rPr lang="ko-KR" altLang="en-US" dirty="0"/>
              <a:t>이것들이 </a:t>
            </a:r>
            <a:r>
              <a:rPr lang="ko-KR" altLang="en-US" dirty="0" err="1"/>
              <a:t>뭔지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배워야 합니다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B375C6-DD9D-4D92-98ED-49A6BAB8D528}"/>
              </a:ext>
            </a:extLst>
          </p:cNvPr>
          <p:cNvSpPr txBox="1"/>
          <p:nvPr/>
        </p:nvSpPr>
        <p:spPr>
          <a:xfrm>
            <a:off x="9250338" y="2628900"/>
            <a:ext cx="2605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-&gt; </a:t>
            </a:r>
            <a:r>
              <a:rPr lang="ko-KR" altLang="en-US" dirty="0"/>
              <a:t>완전 다른 문제들을</a:t>
            </a:r>
            <a:endParaRPr lang="en-US" altLang="ko-KR" dirty="0"/>
          </a:p>
          <a:p>
            <a:r>
              <a:rPr lang="ko-KR" altLang="en-US" dirty="0"/>
              <a:t>해결할 필요</a:t>
            </a:r>
          </a:p>
        </p:txBody>
      </p:sp>
    </p:spTree>
    <p:extLst>
      <p:ext uri="{BB962C8B-B14F-4D97-AF65-F5344CB8AC3E}">
        <p14:creationId xmlns:p14="http://schemas.microsoft.com/office/powerpoint/2010/main" val="50044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D4E19F-DD6A-4D8C-9182-932A03DC0599}"/>
              </a:ext>
            </a:extLst>
          </p:cNvPr>
          <p:cNvSpPr txBox="1"/>
          <p:nvPr/>
        </p:nvSpPr>
        <p:spPr>
          <a:xfrm>
            <a:off x="1721047" y="2828835"/>
            <a:ext cx="100608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다른 것은 몰라도</a:t>
            </a:r>
            <a:r>
              <a:rPr lang="en-US" altLang="ko-KR" sz="3600" dirty="0"/>
              <a:t>, </a:t>
            </a:r>
            <a:r>
              <a:rPr lang="ko-KR" altLang="en-US" sz="3600" dirty="0" err="1"/>
              <a:t>텀</a:t>
            </a:r>
            <a:r>
              <a:rPr lang="ko-KR" altLang="en-US" sz="3600" dirty="0"/>
              <a:t> 프로젝트가 </a:t>
            </a:r>
            <a:r>
              <a:rPr lang="ko-KR" altLang="en-US" sz="3600" i="1" dirty="0"/>
              <a:t>끝났을 때</a:t>
            </a:r>
            <a:r>
              <a:rPr lang="en-US" altLang="ko-KR" sz="3600" dirty="0"/>
              <a:t>, </a:t>
            </a:r>
          </a:p>
          <a:p>
            <a:r>
              <a:rPr lang="ko-KR" altLang="en-US" sz="3600" dirty="0"/>
              <a:t>우리 모두는 </a:t>
            </a:r>
            <a:r>
              <a:rPr lang="ko-KR" altLang="en-US" sz="3600" b="1" u="sng" dirty="0"/>
              <a:t>커서 고수</a:t>
            </a:r>
            <a:r>
              <a:rPr lang="ko-KR" altLang="en-US" sz="3600" dirty="0"/>
              <a:t>가 되어 있을 것입니다</a:t>
            </a:r>
            <a:r>
              <a:rPr lang="en-US" altLang="ko-KR" sz="3600" dirty="0"/>
              <a:t>!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168584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43AC3FC-2FCA-4188-8CE5-502829A6956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문  제  정  의 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/ 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요약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36A874-6C7B-4FDE-9512-11F3458A70D8}"/>
              </a:ext>
            </a:extLst>
          </p:cNvPr>
          <p:cNvSpPr txBox="1"/>
          <p:nvPr/>
        </p:nvSpPr>
        <p:spPr>
          <a:xfrm>
            <a:off x="234175" y="1290368"/>
            <a:ext cx="11723649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/>
              <a:t>CORE CONCEPT: PBL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X AI</a:t>
            </a:r>
          </a:p>
          <a:p>
            <a:endParaRPr lang="en-US" altLang="ko-KR" sz="3200" dirty="0"/>
          </a:p>
          <a:p>
            <a:endParaRPr lang="en-US" altLang="ko-KR" dirty="0"/>
          </a:p>
          <a:p>
            <a:pPr algn="ctr"/>
            <a:r>
              <a:rPr lang="en-US" altLang="ko-KR" sz="3200" b="1" dirty="0"/>
              <a:t>PBL(</a:t>
            </a:r>
            <a:r>
              <a:rPr lang="ko-KR" altLang="en-US" sz="3200" b="1" dirty="0"/>
              <a:t>문제기반 학습</a:t>
            </a:r>
            <a:r>
              <a:rPr lang="en-US" altLang="ko-KR" sz="3200" b="1" dirty="0"/>
              <a:t>)</a:t>
            </a:r>
            <a:r>
              <a:rPr lang="en-US" altLang="ko-KR" sz="2800" dirty="0"/>
              <a:t>:</a:t>
            </a:r>
          </a:p>
          <a:p>
            <a:pPr algn="ctr"/>
            <a:r>
              <a:rPr lang="ko-KR" altLang="en-US" sz="2800" b="1" dirty="0"/>
              <a:t>코디세이</a:t>
            </a:r>
            <a:r>
              <a:rPr lang="en-US" altLang="ko-KR" sz="2800" b="1" dirty="0"/>
              <a:t>/42</a:t>
            </a:r>
            <a:r>
              <a:rPr lang="ko-KR" altLang="en-US" sz="2800" dirty="0"/>
              <a:t>에서 지향하는 교육 방식의 연장 </a:t>
            </a:r>
            <a:r>
              <a:rPr lang="en-US" altLang="ko-KR" sz="2800" dirty="0"/>
              <a:t>(</a:t>
            </a:r>
            <a:r>
              <a:rPr lang="ko-KR" altLang="en-US" sz="2800" dirty="0"/>
              <a:t>프로그래밍 </a:t>
            </a:r>
            <a:r>
              <a:rPr lang="en-US" altLang="ko-KR" sz="2800" dirty="0"/>
              <a:t>/ CS </a:t>
            </a:r>
            <a:r>
              <a:rPr lang="ko-KR" altLang="en-US" sz="2800" dirty="0"/>
              <a:t>너머로</a:t>
            </a:r>
            <a:r>
              <a:rPr lang="en-US" altLang="ko-KR" sz="2800" dirty="0"/>
              <a:t>)</a:t>
            </a:r>
          </a:p>
          <a:p>
            <a:endParaRPr lang="en-US" altLang="ko-KR" sz="3200" dirty="0"/>
          </a:p>
          <a:p>
            <a:pPr algn="ctr"/>
            <a:r>
              <a:rPr lang="en-US" altLang="ko-KR" sz="3600" b="1" dirty="0"/>
              <a:t>AI</a:t>
            </a:r>
            <a:r>
              <a:rPr lang="en-US" altLang="ko-KR" sz="2800" dirty="0"/>
              <a:t> </a:t>
            </a:r>
          </a:p>
          <a:p>
            <a:pPr algn="ctr"/>
            <a:r>
              <a:rPr lang="ko-KR" altLang="en-US" sz="2800" dirty="0"/>
              <a:t>이번 </a:t>
            </a:r>
            <a:r>
              <a:rPr lang="en-US" altLang="ko-KR" sz="2800" dirty="0"/>
              <a:t>“AI” </a:t>
            </a:r>
            <a:r>
              <a:rPr lang="ko-KR" altLang="en-US" sz="2800" dirty="0" err="1"/>
              <a:t>올인원</a:t>
            </a:r>
            <a:r>
              <a:rPr lang="ko-KR" altLang="en-US" sz="2800" dirty="0"/>
              <a:t> 과정</a:t>
            </a:r>
            <a:r>
              <a:rPr lang="en-US" altLang="ko-KR" sz="2800" dirty="0"/>
              <a:t> -&gt; </a:t>
            </a:r>
            <a:r>
              <a:rPr lang="ko-KR" altLang="en-US" sz="2800" dirty="0"/>
              <a:t>생성형 </a:t>
            </a:r>
            <a:r>
              <a:rPr lang="en-US" altLang="ko-KR" sz="2800" dirty="0"/>
              <a:t>AI</a:t>
            </a:r>
            <a:r>
              <a:rPr lang="ko-KR" altLang="en-US" sz="2800" dirty="0"/>
              <a:t>를 써 보자</a:t>
            </a:r>
            <a:endParaRPr lang="en-US" altLang="ko-KR" sz="2800" b="1" dirty="0"/>
          </a:p>
          <a:p>
            <a:endParaRPr lang="en-US" altLang="ko-KR" sz="2800" b="1" dirty="0"/>
          </a:p>
          <a:p>
            <a:endParaRPr lang="en-US" altLang="ko-KR" sz="2800" b="1" dirty="0"/>
          </a:p>
          <a:p>
            <a:pPr algn="ctr"/>
            <a:r>
              <a:rPr lang="ko-KR" altLang="en-US" sz="3600" b="1" dirty="0"/>
              <a:t>그러므로 </a:t>
            </a:r>
            <a:r>
              <a:rPr lang="en-US" altLang="ko-KR" sz="3600" b="1" dirty="0"/>
              <a:t>PBL + AI</a:t>
            </a:r>
            <a:r>
              <a:rPr lang="ko-KR" altLang="en-US" sz="3600" b="1" dirty="0"/>
              <a:t>를 조합한 소프트웨어는 어떨까</a:t>
            </a:r>
            <a:r>
              <a:rPr lang="en-US" altLang="ko-KR" sz="3600" b="1" dirty="0"/>
              <a:t>?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811938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43AC3FC-2FCA-4188-8CE5-502829A6956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예상 사용자 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페르소나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7CD209-22CA-498A-B97B-C8008A40CD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57"/>
          <a:stretch/>
        </p:blipFill>
        <p:spPr>
          <a:xfrm>
            <a:off x="434897" y="791736"/>
            <a:ext cx="2531327" cy="20411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1FE6737-4E44-48E6-9371-BA10BC69FE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1" r="15214"/>
          <a:stretch/>
        </p:blipFill>
        <p:spPr>
          <a:xfrm>
            <a:off x="740343" y="4524586"/>
            <a:ext cx="2531327" cy="19682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0D1EC32-01A5-4485-93C7-F06257680D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25"/>
          <a:stretch/>
        </p:blipFill>
        <p:spPr>
          <a:xfrm>
            <a:off x="838200" y="2589409"/>
            <a:ext cx="2019582" cy="18464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EEB7F9-52E8-4F61-A2EB-D0E30FBF181D}"/>
              </a:ext>
            </a:extLst>
          </p:cNvPr>
          <p:cNvSpPr txBox="1"/>
          <p:nvPr/>
        </p:nvSpPr>
        <p:spPr>
          <a:xfrm>
            <a:off x="3501482" y="1103971"/>
            <a:ext cx="7694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수진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대학생</a:t>
            </a:r>
            <a:r>
              <a:rPr lang="en-US" altLang="ko-KR" sz="2800" b="1" dirty="0"/>
              <a:t>, 23</a:t>
            </a:r>
            <a:r>
              <a:rPr lang="ko-KR" altLang="en-US" sz="2800" b="1" dirty="0"/>
              <a:t>세</a:t>
            </a:r>
            <a:r>
              <a:rPr lang="en-US" altLang="ko-KR" sz="2800" b="1" dirty="0"/>
              <a:t>) – </a:t>
            </a:r>
            <a:r>
              <a:rPr lang="en-US" altLang="ko-KR" sz="2000" b="1" dirty="0"/>
              <a:t>“</a:t>
            </a:r>
            <a:r>
              <a:rPr lang="ko-KR" altLang="en-US" sz="2000" b="1" dirty="0"/>
              <a:t>짧은 시간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필요한 내용을 학습</a:t>
            </a:r>
            <a:r>
              <a:rPr lang="en-US" altLang="ko-KR" sz="2800" b="1" dirty="0"/>
              <a:t>”</a:t>
            </a:r>
            <a:endParaRPr lang="ko-KR" altLang="en-US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F0FD30-581E-4F86-9B96-7C5B8E25F560}"/>
              </a:ext>
            </a:extLst>
          </p:cNvPr>
          <p:cNvSpPr txBox="1"/>
          <p:nvPr/>
        </p:nvSpPr>
        <p:spPr>
          <a:xfrm>
            <a:off x="3501482" y="2905780"/>
            <a:ext cx="7852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민수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직장인</a:t>
            </a:r>
            <a:r>
              <a:rPr lang="en-US" altLang="ko-KR" sz="2800" b="1" dirty="0"/>
              <a:t>, 31</a:t>
            </a:r>
            <a:r>
              <a:rPr lang="ko-KR" altLang="en-US" sz="2800" b="1" dirty="0"/>
              <a:t>세</a:t>
            </a:r>
            <a:r>
              <a:rPr lang="en-US" altLang="ko-KR" sz="2400" b="1" dirty="0"/>
              <a:t>) – </a:t>
            </a:r>
            <a:r>
              <a:rPr lang="en-US" altLang="ko-KR" sz="2000" b="1" dirty="0"/>
              <a:t>“</a:t>
            </a:r>
            <a:r>
              <a:rPr lang="ko-KR" altLang="en-US" sz="2000" b="1" dirty="0"/>
              <a:t>빠른 기간 안에 팀 단위 </a:t>
            </a:r>
            <a:r>
              <a:rPr lang="ko-KR" altLang="en-US" sz="2000" b="1" dirty="0" err="1"/>
              <a:t>리스킬링</a:t>
            </a:r>
            <a:r>
              <a:rPr lang="ko-KR" altLang="en-US" sz="2000" b="1" dirty="0"/>
              <a:t>＂</a:t>
            </a:r>
            <a:endParaRPr lang="ko-KR" altLang="en-US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6A78E9-6F1B-4AA7-BF7B-8DC1E5A95CCD}"/>
              </a:ext>
            </a:extLst>
          </p:cNvPr>
          <p:cNvSpPr txBox="1"/>
          <p:nvPr/>
        </p:nvSpPr>
        <p:spPr>
          <a:xfrm>
            <a:off x="3501483" y="4707589"/>
            <a:ext cx="7605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윤지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교사</a:t>
            </a:r>
            <a:r>
              <a:rPr lang="en-US" altLang="ko-KR" sz="2800" b="1" dirty="0"/>
              <a:t>, 35</a:t>
            </a:r>
            <a:r>
              <a:rPr lang="ko-KR" altLang="en-US" sz="2800" b="1" dirty="0"/>
              <a:t>세</a:t>
            </a:r>
            <a:r>
              <a:rPr lang="en-US" altLang="ko-KR" sz="2800" b="1" dirty="0"/>
              <a:t>) </a:t>
            </a:r>
            <a:r>
              <a:rPr lang="en-US" altLang="ko-KR" sz="2000" b="1" dirty="0"/>
              <a:t>– “</a:t>
            </a:r>
            <a:r>
              <a:rPr lang="ko-KR" altLang="en-US" sz="2000" b="1" dirty="0"/>
              <a:t>공교육 내 실습형 </a:t>
            </a:r>
            <a:r>
              <a:rPr lang="en-US" altLang="ko-KR" sz="2000" b="1" dirty="0"/>
              <a:t>AI </a:t>
            </a:r>
            <a:r>
              <a:rPr lang="ko-KR" altLang="en-US" sz="2000" b="1" dirty="0"/>
              <a:t>콘텐츠 설계</a:t>
            </a:r>
            <a:r>
              <a:rPr lang="en-US" altLang="ko-KR" sz="2000" b="1" dirty="0"/>
              <a:t>”</a:t>
            </a:r>
            <a:endParaRPr lang="ko-KR" altLang="en-US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3E914C-1D22-4311-A3B8-2E9C4644A837}"/>
              </a:ext>
            </a:extLst>
          </p:cNvPr>
          <p:cNvSpPr txBox="1"/>
          <p:nvPr/>
        </p:nvSpPr>
        <p:spPr>
          <a:xfrm>
            <a:off x="3501483" y="1636374"/>
            <a:ext cx="7482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“AI</a:t>
            </a:r>
            <a:r>
              <a:rPr lang="ko-KR" altLang="en-US" dirty="0"/>
              <a:t>를 공부하게 된 상황이긴 한데</a:t>
            </a:r>
            <a:r>
              <a:rPr lang="en-US" altLang="ko-KR" dirty="0"/>
              <a:t>, </a:t>
            </a:r>
            <a:r>
              <a:rPr lang="ko-KR" altLang="en-US" dirty="0"/>
              <a:t>제가 또 비전공자</a:t>
            </a:r>
            <a:r>
              <a:rPr lang="en-US" altLang="ko-KR" dirty="0"/>
              <a:t>(</a:t>
            </a:r>
            <a:r>
              <a:rPr lang="ko-KR" altLang="en-US" dirty="0"/>
              <a:t>생명과</a:t>
            </a:r>
            <a:r>
              <a:rPr lang="en-US" altLang="ko-KR" dirty="0"/>
              <a:t>)</a:t>
            </a:r>
            <a:r>
              <a:rPr lang="ko-KR" altLang="en-US" dirty="0"/>
              <a:t>예요</a:t>
            </a:r>
            <a:r>
              <a:rPr lang="en-US" altLang="ko-KR" dirty="0"/>
              <a:t>.. </a:t>
            </a:r>
            <a:r>
              <a:rPr lang="ko-KR" altLang="en-US" dirty="0"/>
              <a:t>근데 확률과 통계 기초가 잘 생각나지 </a:t>
            </a:r>
            <a:r>
              <a:rPr lang="ko-KR" altLang="en-US" dirty="0" err="1"/>
              <a:t>않는거</a:t>
            </a:r>
            <a:r>
              <a:rPr lang="ko-KR" altLang="en-US" dirty="0"/>
              <a:t> 있죠</a:t>
            </a:r>
            <a:r>
              <a:rPr lang="en-US" altLang="ko-KR" dirty="0"/>
              <a:t>? </a:t>
            </a:r>
            <a:r>
              <a:rPr lang="ko-KR" altLang="en-US" dirty="0"/>
              <a:t>중간고사 전에 </a:t>
            </a:r>
            <a:r>
              <a:rPr lang="en-US" altLang="ko-KR" dirty="0"/>
              <a:t>3</a:t>
            </a:r>
            <a:r>
              <a:rPr lang="ko-KR" altLang="en-US" dirty="0"/>
              <a:t>일 정도 빠르게 핵심 개념을 짚고 넘어가고 싶어요</a:t>
            </a:r>
            <a:r>
              <a:rPr lang="en-US" altLang="ko-KR" dirty="0"/>
              <a:t>.”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6B6D28-8332-4486-884C-905EF428590F}"/>
              </a:ext>
            </a:extLst>
          </p:cNvPr>
          <p:cNvSpPr txBox="1"/>
          <p:nvPr/>
        </p:nvSpPr>
        <p:spPr>
          <a:xfrm>
            <a:off x="3501483" y="3357711"/>
            <a:ext cx="74824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/>
              <a:t>갑자기 </a:t>
            </a:r>
            <a:r>
              <a:rPr lang="ko-KR" altLang="en-US" dirty="0" err="1"/>
              <a:t>레거시</a:t>
            </a:r>
            <a:r>
              <a:rPr lang="ko-KR" altLang="en-US" dirty="0"/>
              <a:t> 유지보수 업무가 떨어졌어요</a:t>
            </a:r>
            <a:r>
              <a:rPr lang="en-US" altLang="ko-KR" dirty="0"/>
              <a:t>. </a:t>
            </a:r>
            <a:r>
              <a:rPr lang="ko-KR" altLang="en-US" dirty="0"/>
              <a:t>근데 이게 하필 </a:t>
            </a:r>
            <a:r>
              <a:rPr lang="en-US" altLang="ko-KR" dirty="0"/>
              <a:t>Delphi </a:t>
            </a:r>
            <a:r>
              <a:rPr lang="ko-KR" altLang="en-US" dirty="0"/>
              <a:t>시스템 유지보수 업무인데</a:t>
            </a:r>
            <a:r>
              <a:rPr lang="en-US" altLang="ko-KR" dirty="0"/>
              <a:t>, </a:t>
            </a:r>
            <a:r>
              <a:rPr lang="ko-KR" altLang="en-US" dirty="0"/>
              <a:t>저 포함 아무도 </a:t>
            </a:r>
            <a:r>
              <a:rPr lang="en-US" altLang="ko-KR" dirty="0"/>
              <a:t>Delphi</a:t>
            </a:r>
            <a:r>
              <a:rPr lang="ko-KR" altLang="en-US" dirty="0"/>
              <a:t>를 써본 적이 없어요</a:t>
            </a:r>
            <a:r>
              <a:rPr lang="en-US" altLang="ko-KR" dirty="0"/>
              <a:t>. </a:t>
            </a:r>
            <a:r>
              <a:rPr lang="ko-KR" altLang="en-US" dirty="0"/>
              <a:t>근데 팀장님은 이걸 스터디와 세미나를 준비해서 다음 달까지 팀 교육자료를 만들라고 하니 이것 참</a:t>
            </a:r>
            <a:r>
              <a:rPr lang="en-US" altLang="ko-KR" dirty="0"/>
              <a:t>….”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396CD0-8941-478B-AB4A-B42EE254359E}"/>
              </a:ext>
            </a:extLst>
          </p:cNvPr>
          <p:cNvSpPr txBox="1"/>
          <p:nvPr/>
        </p:nvSpPr>
        <p:spPr>
          <a:xfrm>
            <a:off x="3501483" y="5310210"/>
            <a:ext cx="74824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/>
              <a:t>저는 </a:t>
            </a:r>
            <a:r>
              <a:rPr lang="ko-KR" altLang="en-US" dirty="0" err="1"/>
              <a:t>도덕교사인데</a:t>
            </a:r>
            <a:r>
              <a:rPr lang="en-US" altLang="ko-KR" dirty="0"/>
              <a:t>, </a:t>
            </a:r>
            <a:r>
              <a:rPr lang="ko-KR" altLang="en-US" dirty="0" err="1"/>
              <a:t>방과후</a:t>
            </a:r>
            <a:r>
              <a:rPr lang="ko-KR" altLang="en-US" dirty="0"/>
              <a:t> 선생님을 맡게 되었어요</a:t>
            </a:r>
            <a:r>
              <a:rPr lang="en-US" altLang="ko-KR" dirty="0"/>
              <a:t>. </a:t>
            </a:r>
            <a:r>
              <a:rPr lang="ko-KR" altLang="en-US" dirty="0"/>
              <a:t>아이들에게 </a:t>
            </a:r>
            <a:r>
              <a:rPr lang="en-US" altLang="ko-KR" dirty="0"/>
              <a:t>AI </a:t>
            </a:r>
            <a:r>
              <a:rPr lang="ko-KR" altLang="en-US" dirty="0"/>
              <a:t>윤리 교육 과정을 만들어서 한 학기동안 해야 하는데</a:t>
            </a:r>
            <a:r>
              <a:rPr lang="en-US" altLang="ko-KR" dirty="0"/>
              <a:t>, </a:t>
            </a:r>
            <a:r>
              <a:rPr lang="ko-KR" altLang="en-US" dirty="0"/>
              <a:t>이게 기존 교재가 많은 것도 아니고</a:t>
            </a:r>
            <a:r>
              <a:rPr lang="en-US" altLang="ko-KR" dirty="0"/>
              <a:t>.. </a:t>
            </a:r>
            <a:r>
              <a:rPr lang="ko-KR" altLang="en-US" dirty="0"/>
              <a:t>그나마 있는 자료들은 죄다 영어인데</a:t>
            </a:r>
            <a:r>
              <a:rPr lang="en-US" altLang="ko-KR" dirty="0"/>
              <a:t>…. </a:t>
            </a:r>
            <a:r>
              <a:rPr lang="ko-KR" altLang="en-US" dirty="0"/>
              <a:t>영어 공부를 따로 하기도 쉽지 않고</a:t>
            </a:r>
            <a:r>
              <a:rPr lang="en-US" altLang="ko-KR" dirty="0"/>
              <a:t>….”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5344FE-78F6-4A86-B4A1-92535A527895}"/>
              </a:ext>
            </a:extLst>
          </p:cNvPr>
          <p:cNvSpPr txBox="1"/>
          <p:nvPr/>
        </p:nvSpPr>
        <p:spPr>
          <a:xfrm rot="20465816">
            <a:off x="1472262" y="371302"/>
            <a:ext cx="6487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1"/>
                </a:solidFill>
                <a:latin typeface="Arial Black" panose="020B0A04020102020204" pitchFamily="34" charset="0"/>
              </a:rPr>
              <a:t>?</a:t>
            </a:r>
            <a:endParaRPr lang="ko-KR" altLang="en-US" b="1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BEC83-5AFD-4077-B202-70FADC06893B}"/>
              </a:ext>
            </a:extLst>
          </p:cNvPr>
          <p:cNvSpPr txBox="1"/>
          <p:nvPr/>
        </p:nvSpPr>
        <p:spPr>
          <a:xfrm>
            <a:off x="1903769" y="371301"/>
            <a:ext cx="6487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1"/>
                </a:solidFill>
                <a:latin typeface="Arial Black" panose="020B0A04020102020204" pitchFamily="34" charset="0"/>
              </a:rPr>
              <a:t>?</a:t>
            </a:r>
            <a:endParaRPr lang="ko-KR" altLang="en-US" b="1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334439-8C39-467A-9539-5AAC28218906}"/>
              </a:ext>
            </a:extLst>
          </p:cNvPr>
          <p:cNvSpPr txBox="1"/>
          <p:nvPr/>
        </p:nvSpPr>
        <p:spPr>
          <a:xfrm rot="907414">
            <a:off x="2317272" y="436427"/>
            <a:ext cx="6487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1"/>
                </a:solidFill>
                <a:latin typeface="Arial Black" panose="020B0A04020102020204" pitchFamily="34" charset="0"/>
              </a:rPr>
              <a:t>?</a:t>
            </a:r>
            <a:endParaRPr lang="ko-KR" altLang="en-US" b="1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77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C030B8A-18A7-4F7B-928F-6E66B5E39E10}"/>
              </a:ext>
            </a:extLst>
          </p:cNvPr>
          <p:cNvSpPr/>
          <p:nvPr/>
        </p:nvSpPr>
        <p:spPr>
          <a:xfrm>
            <a:off x="275062" y="3992802"/>
            <a:ext cx="6488152" cy="131229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D9812F9-7052-4560-B703-B0BCBC175961}"/>
              </a:ext>
            </a:extLst>
          </p:cNvPr>
          <p:cNvSpPr/>
          <p:nvPr/>
        </p:nvSpPr>
        <p:spPr>
          <a:xfrm>
            <a:off x="5343287" y="5345267"/>
            <a:ext cx="6867294" cy="140444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C953E89-4828-4D01-83DA-D71397B594A7}"/>
              </a:ext>
            </a:extLst>
          </p:cNvPr>
          <p:cNvSpPr/>
          <p:nvPr/>
        </p:nvSpPr>
        <p:spPr>
          <a:xfrm>
            <a:off x="5582664" y="2582875"/>
            <a:ext cx="6488152" cy="140444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603F9D5-3497-48C6-B999-CFC7718A8778}"/>
              </a:ext>
            </a:extLst>
          </p:cNvPr>
          <p:cNvSpPr/>
          <p:nvPr/>
        </p:nvSpPr>
        <p:spPr>
          <a:xfrm>
            <a:off x="275062" y="1039789"/>
            <a:ext cx="6488152" cy="152499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43AC3FC-2FCA-4188-8CE5-502829A6956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사용자 시나리오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08E92AF2-DFCD-4498-A8C6-1A9EE490A1FA}"/>
              </a:ext>
            </a:extLst>
          </p:cNvPr>
          <p:cNvSpPr/>
          <p:nvPr/>
        </p:nvSpPr>
        <p:spPr>
          <a:xfrm>
            <a:off x="291790" y="1126273"/>
            <a:ext cx="579862" cy="5798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1</a:t>
            </a:r>
            <a:endParaRPr lang="ko-KR" altLang="en-US" sz="1600" b="1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71D20A3-0825-41BD-B0F9-AD835C246567}"/>
              </a:ext>
            </a:extLst>
          </p:cNvPr>
          <p:cNvSpPr/>
          <p:nvPr/>
        </p:nvSpPr>
        <p:spPr>
          <a:xfrm>
            <a:off x="5622066" y="2609387"/>
            <a:ext cx="579862" cy="5798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2</a:t>
            </a:r>
            <a:endParaRPr lang="ko-KR" altLang="en-US" sz="16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E97854-20E8-47BA-A592-FEDDFE4B62E3}"/>
              </a:ext>
            </a:extLst>
          </p:cNvPr>
          <p:cNvSpPr/>
          <p:nvPr/>
        </p:nvSpPr>
        <p:spPr>
          <a:xfrm>
            <a:off x="291790" y="3969840"/>
            <a:ext cx="579862" cy="5798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3</a:t>
            </a:r>
            <a:endParaRPr lang="ko-KR" altLang="en-US" sz="16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B65C225-45E7-4774-BDDC-199F684CCE95}"/>
              </a:ext>
            </a:extLst>
          </p:cNvPr>
          <p:cNvSpPr/>
          <p:nvPr/>
        </p:nvSpPr>
        <p:spPr>
          <a:xfrm>
            <a:off x="5343287" y="5363747"/>
            <a:ext cx="579862" cy="5798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4</a:t>
            </a:r>
            <a:endParaRPr lang="ko-KR" altLang="en-US" sz="1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C46FA2-DD4A-40B0-9385-C734430437E4}"/>
              </a:ext>
            </a:extLst>
          </p:cNvPr>
          <p:cNvSpPr txBox="1"/>
          <p:nvPr/>
        </p:nvSpPr>
        <p:spPr>
          <a:xfrm>
            <a:off x="871652" y="1727185"/>
            <a:ext cx="5651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lphaLcPeriod"/>
            </a:pPr>
            <a:r>
              <a:rPr lang="ko-KR" altLang="en-US" sz="2000" dirty="0"/>
              <a:t>학습자가 학습을 원하는 주제를 입력 하면</a:t>
            </a:r>
            <a:r>
              <a:rPr lang="en-US" altLang="ko-KR" sz="2000" dirty="0"/>
              <a:t>, </a:t>
            </a:r>
          </a:p>
          <a:p>
            <a:pPr marL="457200" indent="-457200">
              <a:buAutoNum type="alphaLcPeriod"/>
            </a:pPr>
            <a:r>
              <a:rPr lang="en-US" altLang="ko-KR" sz="2000" dirty="0"/>
              <a:t>Gemini</a:t>
            </a:r>
            <a:r>
              <a:rPr lang="ko-KR" altLang="en-US" sz="2000" dirty="0"/>
              <a:t>가 채팅을 하면서 학습내용 구체화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308F5F-4CF1-4C1D-89E6-644299EB699C}"/>
              </a:ext>
            </a:extLst>
          </p:cNvPr>
          <p:cNvSpPr txBox="1"/>
          <p:nvPr/>
        </p:nvSpPr>
        <p:spPr>
          <a:xfrm>
            <a:off x="981307" y="1126273"/>
            <a:ext cx="6679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학습내용 입력 </a:t>
            </a:r>
            <a:r>
              <a:rPr lang="en-US" altLang="ko-KR" sz="3200" b="1" dirty="0"/>
              <a:t>&amp; </a:t>
            </a:r>
            <a:r>
              <a:rPr lang="ko-KR" altLang="en-US" sz="3200" b="1" dirty="0"/>
              <a:t>구체화 단계</a:t>
            </a:r>
            <a:endParaRPr lang="ko-KR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5BA65D-930E-4A77-825C-E12319272511}"/>
              </a:ext>
            </a:extLst>
          </p:cNvPr>
          <p:cNvSpPr txBox="1"/>
          <p:nvPr/>
        </p:nvSpPr>
        <p:spPr>
          <a:xfrm>
            <a:off x="6311582" y="2609387"/>
            <a:ext cx="5435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학습기간 및 강도 결정단계</a:t>
            </a:r>
            <a:endParaRPr lang="ko-KR" alt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67F633-85FB-4B8A-893D-DACC77B59027}"/>
              </a:ext>
            </a:extLst>
          </p:cNvPr>
          <p:cNvSpPr txBox="1"/>
          <p:nvPr/>
        </p:nvSpPr>
        <p:spPr>
          <a:xfrm>
            <a:off x="981307" y="3969840"/>
            <a:ext cx="6679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PBL </a:t>
            </a:r>
            <a:r>
              <a:rPr lang="ko-KR" altLang="en-US" sz="3200" b="1" dirty="0"/>
              <a:t>교육자료 출력 및 학습</a:t>
            </a:r>
            <a:endParaRPr lang="ko-KR" alt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48E612-B362-49A3-B01B-1C2A7735F558}"/>
              </a:ext>
            </a:extLst>
          </p:cNvPr>
          <p:cNvSpPr txBox="1"/>
          <p:nvPr/>
        </p:nvSpPr>
        <p:spPr>
          <a:xfrm>
            <a:off x="6144314" y="5374898"/>
            <a:ext cx="4962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간단한 학습관리 및 평가</a:t>
            </a:r>
            <a:endParaRPr lang="ko-KR" altLang="en-US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BC5C80-5BA9-4681-A509-069E731D6B0B}"/>
              </a:ext>
            </a:extLst>
          </p:cNvPr>
          <p:cNvSpPr txBox="1"/>
          <p:nvPr/>
        </p:nvSpPr>
        <p:spPr>
          <a:xfrm>
            <a:off x="6201928" y="3217347"/>
            <a:ext cx="5651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lphaLcPeriod"/>
            </a:pPr>
            <a:r>
              <a:rPr lang="ko-KR" altLang="en-US" sz="2000" dirty="0"/>
              <a:t>학습자가 학습을 원하는 기간</a:t>
            </a:r>
            <a:r>
              <a:rPr lang="en-US" altLang="ko-KR" sz="2000" dirty="0"/>
              <a:t>/</a:t>
            </a:r>
            <a:r>
              <a:rPr lang="ko-KR" altLang="en-US" sz="2000" dirty="0"/>
              <a:t>강도를 입력</a:t>
            </a:r>
            <a:r>
              <a:rPr lang="en-US" altLang="ko-KR" sz="2000" dirty="0"/>
              <a:t> </a:t>
            </a:r>
          </a:p>
          <a:p>
            <a:pPr marL="457200" indent="-457200">
              <a:buAutoNum type="alphaLcPeriod"/>
            </a:pPr>
            <a:r>
              <a:rPr lang="en-US" altLang="ko-KR" sz="2000" dirty="0"/>
              <a:t>Gemini</a:t>
            </a:r>
            <a:r>
              <a:rPr lang="ko-KR" altLang="en-US" sz="2000" dirty="0"/>
              <a:t>가 간단한 커리큘럼 리스트를 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7603BE-1912-4924-9BAB-5D1DFBB1ED10}"/>
              </a:ext>
            </a:extLst>
          </p:cNvPr>
          <p:cNvSpPr txBox="1"/>
          <p:nvPr/>
        </p:nvSpPr>
        <p:spPr>
          <a:xfrm>
            <a:off x="838200" y="4592360"/>
            <a:ext cx="5651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lphaLcPeriod"/>
            </a:pPr>
            <a:r>
              <a:rPr lang="en-US" altLang="ko-KR" sz="2000" dirty="0"/>
              <a:t>1, 2</a:t>
            </a:r>
            <a:r>
              <a:rPr lang="ko-KR" altLang="en-US" sz="2000" dirty="0"/>
              <a:t>에 따라서 문제들을 단계별로 출력해줌</a:t>
            </a:r>
            <a:endParaRPr lang="en-US" altLang="ko-KR" sz="2000" dirty="0"/>
          </a:p>
          <a:p>
            <a:pPr marL="457200" indent="-457200">
              <a:buAutoNum type="alphaLcPeriod"/>
            </a:pPr>
            <a:r>
              <a:rPr lang="ko-KR" altLang="en-US" sz="2000" dirty="0"/>
              <a:t>학습보조를 위한 자료들도 </a:t>
            </a:r>
            <a:r>
              <a:rPr lang="ko-KR" altLang="en-US" sz="2000" dirty="0" err="1"/>
              <a:t>골라줌</a:t>
            </a:r>
            <a:r>
              <a:rPr lang="en-US" altLang="ko-KR" sz="2000" dirty="0"/>
              <a:t>(</a:t>
            </a:r>
            <a:r>
              <a:rPr lang="ko-KR" altLang="en-US" sz="2000" dirty="0"/>
              <a:t>유튜브 등</a:t>
            </a:r>
            <a:r>
              <a:rPr lang="en-US" altLang="ko-KR" sz="2000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B22534-8E4C-4890-8A29-FDDC1B6F1AF4}"/>
              </a:ext>
            </a:extLst>
          </p:cNvPr>
          <p:cNvSpPr txBox="1"/>
          <p:nvPr/>
        </p:nvSpPr>
        <p:spPr>
          <a:xfrm>
            <a:off x="5510557" y="5959673"/>
            <a:ext cx="6700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lphaLcPeriod"/>
            </a:pPr>
            <a:r>
              <a:rPr lang="ko-KR" altLang="en-US" sz="2000" dirty="0"/>
              <a:t>진도 체크하기 용의 형성평가</a:t>
            </a:r>
            <a:r>
              <a:rPr lang="en-US" altLang="ko-KR" sz="2000" dirty="0"/>
              <a:t>(</a:t>
            </a:r>
            <a:r>
              <a:rPr lang="ko-KR" altLang="en-US" sz="2000" dirty="0"/>
              <a:t>동료평가 대체</a:t>
            </a:r>
            <a:r>
              <a:rPr lang="en-US" altLang="ko-KR" sz="2000" dirty="0"/>
              <a:t>) </a:t>
            </a:r>
          </a:p>
          <a:p>
            <a:pPr marL="457200" indent="-457200">
              <a:buAutoNum type="alphaLcPeriod"/>
            </a:pPr>
            <a:r>
              <a:rPr lang="ko-KR" altLang="en-US" sz="2000" dirty="0"/>
              <a:t>학습 </a:t>
            </a:r>
            <a:r>
              <a:rPr lang="ko-KR" altLang="en-US" sz="2000" dirty="0" err="1"/>
              <a:t>진도율</a:t>
            </a:r>
            <a:r>
              <a:rPr lang="ko-KR" altLang="en-US" sz="2000" dirty="0"/>
              <a:t> 및 달성율을 볼 수 있는 간단한 대시보드</a:t>
            </a:r>
          </a:p>
        </p:txBody>
      </p:sp>
      <p:pic>
        <p:nvPicPr>
          <p:cNvPr id="2050" name="Picture 2" descr="시험 - 무료 교육개 아이콘">
            <a:extLst>
              <a:ext uri="{FF2B5EF4-FFF2-40B4-BE49-F238E27FC236}">
                <a16:creationId xmlns:a16="http://schemas.microsoft.com/office/drawing/2014/main" id="{D910E1E3-CA09-4D93-8F92-3D4D23B89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767" y="5402289"/>
            <a:ext cx="1205742" cy="120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연구 - 무료 교육개 아이콘">
            <a:extLst>
              <a:ext uri="{FF2B5EF4-FFF2-40B4-BE49-F238E27FC236}">
                <a16:creationId xmlns:a16="http://schemas.microsoft.com/office/drawing/2014/main" id="{9BE8FBD6-572B-4DAA-BB0F-F42FF94B8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568" y="4003384"/>
            <a:ext cx="1377747" cy="137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ifficulty - Free miscellaneous icons">
            <a:extLst>
              <a:ext uri="{FF2B5EF4-FFF2-40B4-BE49-F238E27FC236}">
                <a16:creationId xmlns:a16="http://schemas.microsoft.com/office/drawing/2014/main" id="{C257066E-6309-47F7-A0E5-26B1E0997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258" y="2614476"/>
            <a:ext cx="1205742" cy="120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chedule - Free time and date icons">
            <a:extLst>
              <a:ext uri="{FF2B5EF4-FFF2-40B4-BE49-F238E27FC236}">
                <a16:creationId xmlns:a16="http://schemas.microsoft.com/office/drawing/2014/main" id="{422CD225-2D15-49D8-A8DD-171527047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967" y="2609387"/>
            <a:ext cx="1406464" cy="140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rinter - Free technology icons">
            <a:extLst>
              <a:ext uri="{FF2B5EF4-FFF2-40B4-BE49-F238E27FC236}">
                <a16:creationId xmlns:a16="http://schemas.microsoft.com/office/drawing/2014/main" id="{AF46DBB8-543A-4DF8-97FB-7F2CCDFA9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180" y="4103951"/>
            <a:ext cx="1176611" cy="117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420+ Learning Management System Icon Stock Illustrations, Royalty-Free  Vector Graphics &amp; Clip Art - iStock">
            <a:extLst>
              <a:ext uri="{FF2B5EF4-FFF2-40B4-BE49-F238E27FC236}">
                <a16:creationId xmlns:a16="http://schemas.microsoft.com/office/drawing/2014/main" id="{9F8A2FBF-0AED-41F8-A2C5-8F76938B1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6" t="14132" r="12856" b="14132"/>
          <a:stretch/>
        </p:blipFill>
        <p:spPr bwMode="auto">
          <a:xfrm>
            <a:off x="954796" y="5402289"/>
            <a:ext cx="1380549" cy="133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School Subject Icons - Free SVG &amp; PNG School Subject Images - Noun Project">
            <a:extLst>
              <a:ext uri="{FF2B5EF4-FFF2-40B4-BE49-F238E27FC236}">
                <a16:creationId xmlns:a16="http://schemas.microsoft.com/office/drawing/2014/main" id="{4914D0EF-19A2-4943-9C9F-B75C18950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041" y="80939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Man Working Computer Vector Illustration Design Stock Vector (Royalty Free)  1676634697 | Shutterstock">
            <a:extLst>
              <a:ext uri="{FF2B5EF4-FFF2-40B4-BE49-F238E27FC236}">
                <a16:creationId xmlns:a16="http://schemas.microsoft.com/office/drawing/2014/main" id="{04879809-F66A-4C69-B11D-1AC2A4E620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7" t="14517" r="12927" b="17596"/>
          <a:stretch/>
        </p:blipFill>
        <p:spPr bwMode="auto">
          <a:xfrm>
            <a:off x="9458567" y="1077642"/>
            <a:ext cx="1377747" cy="135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663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5CD900D-5BEA-49E0-90E1-8B3B3DB8936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UI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Mockup</a:t>
            </a:r>
            <a:endParaRPr lang="ko-KR" alt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58D79C-6D07-410C-B363-EBAE2411A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64" y="1299411"/>
            <a:ext cx="4439653" cy="44396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C2F568A-9678-4464-8B8C-7DFAF846E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289" y="1634289"/>
            <a:ext cx="3589421" cy="35894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DF8335A-2E3B-40F4-AA47-B2A188711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874" y="1191127"/>
            <a:ext cx="3132221" cy="313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90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43AC3FC-2FCA-4188-8CE5-502829A6956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주요 구현 기능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737F5D3-3B2C-4589-BFBF-374B9C13BE94}"/>
              </a:ext>
            </a:extLst>
          </p:cNvPr>
          <p:cNvSpPr/>
          <p:nvPr/>
        </p:nvSpPr>
        <p:spPr>
          <a:xfrm>
            <a:off x="291790" y="1226628"/>
            <a:ext cx="579862" cy="5798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1</a:t>
            </a:r>
            <a:endParaRPr lang="ko-KR" altLang="en-US" sz="16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2F4E385-F7A0-498D-8943-06D042EF1710}"/>
              </a:ext>
            </a:extLst>
          </p:cNvPr>
          <p:cNvSpPr/>
          <p:nvPr/>
        </p:nvSpPr>
        <p:spPr>
          <a:xfrm>
            <a:off x="291790" y="2155899"/>
            <a:ext cx="579862" cy="5798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2</a:t>
            </a:r>
            <a:endParaRPr lang="ko-KR" altLang="en-US" sz="16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434D1F5-4E63-4336-B5D6-D7F5CBE2E6DF}"/>
              </a:ext>
            </a:extLst>
          </p:cNvPr>
          <p:cNvSpPr/>
          <p:nvPr/>
        </p:nvSpPr>
        <p:spPr>
          <a:xfrm>
            <a:off x="291790" y="3085170"/>
            <a:ext cx="579862" cy="5798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3</a:t>
            </a:r>
            <a:endParaRPr lang="ko-KR" altLang="en-US" sz="16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169572C-D95D-4728-B28C-6AD0D18C7FAD}"/>
              </a:ext>
            </a:extLst>
          </p:cNvPr>
          <p:cNvSpPr/>
          <p:nvPr/>
        </p:nvSpPr>
        <p:spPr>
          <a:xfrm>
            <a:off x="291790" y="4014442"/>
            <a:ext cx="579862" cy="5798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4</a:t>
            </a:r>
            <a:endParaRPr lang="ko-KR" altLang="en-US" sz="1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605CA3-E90B-482E-A4C1-A3FB087A8CF7}"/>
              </a:ext>
            </a:extLst>
          </p:cNvPr>
          <p:cNvSpPr txBox="1"/>
          <p:nvPr/>
        </p:nvSpPr>
        <p:spPr>
          <a:xfrm>
            <a:off x="992459" y="1283270"/>
            <a:ext cx="6066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학습 주제 입력 및 구체화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EF18B2-F68A-4400-AA78-2FCA6F9675BB}"/>
              </a:ext>
            </a:extLst>
          </p:cNvPr>
          <p:cNvSpPr txBox="1"/>
          <p:nvPr/>
        </p:nvSpPr>
        <p:spPr>
          <a:xfrm>
            <a:off x="992459" y="2213962"/>
            <a:ext cx="6066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AI </a:t>
            </a:r>
            <a:r>
              <a:rPr lang="ko-KR" altLang="en-US" sz="2800" b="1" dirty="0"/>
              <a:t>기반 </a:t>
            </a:r>
            <a:r>
              <a:rPr lang="en-US" altLang="ko-KR" sz="2800" b="1" dirty="0"/>
              <a:t>PBL </a:t>
            </a:r>
            <a:r>
              <a:rPr lang="ko-KR" altLang="en-US" sz="2800" b="1" dirty="0"/>
              <a:t>생성 </a:t>
            </a:r>
            <a:r>
              <a:rPr lang="en-US" altLang="ko-KR" sz="2800" b="1" dirty="0"/>
              <a:t>(API</a:t>
            </a:r>
            <a:r>
              <a:rPr lang="ko-KR" altLang="en-US" sz="2800" b="1" dirty="0"/>
              <a:t> 활용</a:t>
            </a:r>
            <a:r>
              <a:rPr lang="en-US" altLang="ko-KR" sz="2800" b="1" dirty="0"/>
              <a:t>)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721D3C-5198-41BA-97E7-78DF9CE1B231}"/>
              </a:ext>
            </a:extLst>
          </p:cNvPr>
          <p:cNvSpPr txBox="1"/>
          <p:nvPr/>
        </p:nvSpPr>
        <p:spPr>
          <a:xfrm>
            <a:off x="992459" y="3141812"/>
            <a:ext cx="6634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결과 시각화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카드 </a:t>
            </a:r>
            <a:r>
              <a:rPr lang="en-US" altLang="ko-KR" sz="2800" b="1" dirty="0"/>
              <a:t>UI </a:t>
            </a:r>
            <a:r>
              <a:rPr lang="ko-KR" altLang="en-US" sz="2800" b="1" dirty="0"/>
              <a:t>등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구현 쉬운 거</a:t>
            </a:r>
            <a:r>
              <a:rPr lang="en-US" altLang="ko-KR" sz="2800" b="1" dirty="0"/>
              <a:t>)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331E18-A932-493C-AF2A-73FFCDD7C95B}"/>
              </a:ext>
            </a:extLst>
          </p:cNvPr>
          <p:cNvSpPr txBox="1"/>
          <p:nvPr/>
        </p:nvSpPr>
        <p:spPr>
          <a:xfrm>
            <a:off x="992458" y="4042763"/>
            <a:ext cx="6066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재생성 기능 </a:t>
            </a:r>
            <a:r>
              <a:rPr lang="en-US" altLang="ko-KR" sz="2800" b="1" dirty="0"/>
              <a:t>( Cache </a:t>
            </a:r>
            <a:r>
              <a:rPr lang="ko-KR" altLang="en-US" sz="2800" b="1" dirty="0"/>
              <a:t>활용 등</a:t>
            </a:r>
            <a:r>
              <a:rPr lang="en-US" altLang="ko-KR" sz="2800" b="1" dirty="0"/>
              <a:t>)</a:t>
            </a:r>
            <a:endParaRPr lang="ko-KR" altLang="en-US" b="1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9A2CC30-8B4F-47EF-849C-66D46FDFD7F4}"/>
              </a:ext>
            </a:extLst>
          </p:cNvPr>
          <p:cNvSpPr/>
          <p:nvPr/>
        </p:nvSpPr>
        <p:spPr>
          <a:xfrm>
            <a:off x="8073483" y="1323540"/>
            <a:ext cx="3126058" cy="753153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Frontend</a:t>
            </a:r>
            <a:endParaRPr lang="ko-KR" altLang="en-US" b="1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AC027D2-81DE-454C-823E-10843B13860B}"/>
              </a:ext>
            </a:extLst>
          </p:cNvPr>
          <p:cNvSpPr/>
          <p:nvPr/>
        </p:nvSpPr>
        <p:spPr>
          <a:xfrm>
            <a:off x="8073483" y="3314206"/>
            <a:ext cx="3126058" cy="75315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Backend</a:t>
            </a:r>
            <a:endParaRPr lang="ko-KR" altLang="en-US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BE1E005-C58A-4009-94F0-F33440A7BB12}"/>
              </a:ext>
            </a:extLst>
          </p:cNvPr>
          <p:cNvSpPr/>
          <p:nvPr/>
        </p:nvSpPr>
        <p:spPr>
          <a:xfrm>
            <a:off x="8073483" y="5265843"/>
            <a:ext cx="3126058" cy="7531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AI Engine</a:t>
            </a:r>
            <a:endParaRPr lang="ko-KR" altLang="en-US" b="1" dirty="0"/>
          </a:p>
        </p:txBody>
      </p:sp>
      <p:pic>
        <p:nvPicPr>
          <p:cNvPr id="1028" name="Picture 4" descr="파일:React-icon.svg - 위키백과, 우리 모두의 백과사전">
            <a:extLst>
              <a:ext uri="{FF2B5EF4-FFF2-40B4-BE49-F238E27FC236}">
                <a16:creationId xmlns:a16="http://schemas.microsoft.com/office/drawing/2014/main" id="{A1B45F04-C89E-486D-BFE2-BFE6041CD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990" y="2142353"/>
            <a:ext cx="845645" cy="75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le:Vitejs-logo.svg - Wikimedia Commons">
            <a:extLst>
              <a:ext uri="{FF2B5EF4-FFF2-40B4-BE49-F238E27FC236}">
                <a16:creationId xmlns:a16="http://schemas.microsoft.com/office/drawing/2014/main" id="{DBA31AB7-D34F-4230-B91E-5DA8C18DE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745" y="2079950"/>
            <a:ext cx="827260" cy="8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astAPI의 문서">
            <a:extLst>
              <a:ext uri="{FF2B5EF4-FFF2-40B4-BE49-F238E27FC236}">
                <a16:creationId xmlns:a16="http://schemas.microsoft.com/office/drawing/2014/main" id="{84B8F188-E1DA-48DB-975B-A13476A78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673" y="3911814"/>
            <a:ext cx="2274849" cy="81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qlalchemy] Entity.metadata.create_all() 자동으로 테이블 생성하기">
            <a:extLst>
              <a:ext uri="{FF2B5EF4-FFF2-40B4-BE49-F238E27FC236}">
                <a16:creationId xmlns:a16="http://schemas.microsoft.com/office/drawing/2014/main" id="{6660036C-E8B1-49C1-A28F-56C98EE13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2682" y="4479617"/>
            <a:ext cx="1906859" cy="76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oogle Gemini">
            <a:extLst>
              <a:ext uri="{FF2B5EF4-FFF2-40B4-BE49-F238E27FC236}">
                <a16:creationId xmlns:a16="http://schemas.microsoft.com/office/drawing/2014/main" id="{B8F53AFD-9661-4EB9-B94A-A43E34BD31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60" t="39587" r="28460" b="39587"/>
          <a:stretch/>
        </p:blipFill>
        <p:spPr bwMode="auto">
          <a:xfrm>
            <a:off x="7947105" y="6042478"/>
            <a:ext cx="2083417" cy="56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E58B744-CCFD-4E87-8E45-F78867E9D1BA}"/>
              </a:ext>
            </a:extLst>
          </p:cNvPr>
          <p:cNvSpPr txBox="1"/>
          <p:nvPr/>
        </p:nvSpPr>
        <p:spPr>
          <a:xfrm>
            <a:off x="8651493" y="2933133"/>
            <a:ext cx="1379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React</a:t>
            </a:r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300992-DBB0-412E-A0A9-CB82BBD3C685}"/>
              </a:ext>
            </a:extLst>
          </p:cNvPr>
          <p:cNvSpPr txBox="1"/>
          <p:nvPr/>
        </p:nvSpPr>
        <p:spPr>
          <a:xfrm>
            <a:off x="9913434" y="2933132"/>
            <a:ext cx="12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Vite</a:t>
            </a:r>
            <a:endParaRPr lang="ko-KR" altLang="en-US" b="1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0BBE5B4-9219-4D6F-B8CE-5A12CFDD6344}"/>
              </a:ext>
            </a:extLst>
          </p:cNvPr>
          <p:cNvSpPr/>
          <p:nvPr/>
        </p:nvSpPr>
        <p:spPr>
          <a:xfrm>
            <a:off x="291790" y="4934852"/>
            <a:ext cx="579862" cy="5798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5</a:t>
            </a:r>
            <a:endParaRPr lang="ko-KR" altLang="en-US" sz="16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55831C-BE39-4634-9E7B-62061E21ED66}"/>
              </a:ext>
            </a:extLst>
          </p:cNvPr>
          <p:cNvSpPr txBox="1"/>
          <p:nvPr/>
        </p:nvSpPr>
        <p:spPr>
          <a:xfrm>
            <a:off x="992458" y="4963173"/>
            <a:ext cx="60662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간단한 </a:t>
            </a:r>
            <a:r>
              <a:rPr lang="en-US" altLang="ko-KR" sz="2800" b="1" dirty="0"/>
              <a:t>LMS &amp; </a:t>
            </a:r>
            <a:r>
              <a:rPr lang="ko-KR" altLang="en-US" sz="2800" b="1" dirty="0" err="1"/>
              <a:t>대쉬보드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투두리스트 급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급할 경우 </a:t>
            </a:r>
            <a:r>
              <a:rPr lang="en-US" altLang="ko-KR" sz="2800" b="1" dirty="0"/>
              <a:t>notion</a:t>
            </a:r>
            <a:r>
              <a:rPr lang="ko-KR" altLang="en-US" sz="2800" b="1" dirty="0"/>
              <a:t>으로 갈음</a:t>
            </a:r>
            <a:r>
              <a:rPr lang="en-US" altLang="ko-KR" sz="2800" b="1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46418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43AC3FC-2FCA-4188-8CE5-502829A6956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비기능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요구사항 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</a:t>
            </a:r>
            <a:r>
              <a:rPr lang="ko-KR" altLang="en-US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비우선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개발사항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319763E-9F43-4EB8-B2AB-36897EF533F0}"/>
              </a:ext>
            </a:extLst>
          </p:cNvPr>
          <p:cNvSpPr/>
          <p:nvPr/>
        </p:nvSpPr>
        <p:spPr>
          <a:xfrm>
            <a:off x="608624" y="1177331"/>
            <a:ext cx="2252547" cy="9255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속도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EABCB30-09E5-42F5-A09F-AC571DA2205B}"/>
              </a:ext>
            </a:extLst>
          </p:cNvPr>
          <p:cNvSpPr/>
          <p:nvPr/>
        </p:nvSpPr>
        <p:spPr>
          <a:xfrm>
            <a:off x="608625" y="2192092"/>
            <a:ext cx="2252547" cy="9255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안정성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17BC7FB-4020-41FA-A520-27CD78637B0A}"/>
              </a:ext>
            </a:extLst>
          </p:cNvPr>
          <p:cNvSpPr/>
          <p:nvPr/>
        </p:nvSpPr>
        <p:spPr>
          <a:xfrm>
            <a:off x="608624" y="3206853"/>
            <a:ext cx="2252547" cy="9255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다국어 지원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60C972C-CA6B-4DDF-9B38-7D58C3483D45}"/>
              </a:ext>
            </a:extLst>
          </p:cNvPr>
          <p:cNvSpPr/>
          <p:nvPr/>
        </p:nvSpPr>
        <p:spPr>
          <a:xfrm>
            <a:off x="608625" y="4221614"/>
            <a:ext cx="2252547" cy="9255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보안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BB04888-FC99-4CF3-BD36-642E7E1B962F}"/>
              </a:ext>
            </a:extLst>
          </p:cNvPr>
          <p:cNvSpPr/>
          <p:nvPr/>
        </p:nvSpPr>
        <p:spPr>
          <a:xfrm>
            <a:off x="608624" y="5236374"/>
            <a:ext cx="2252547" cy="9255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>
                <a:solidFill>
                  <a:schemeClr val="tx1"/>
                </a:solidFill>
              </a:rPr>
              <a:t>캐싱</a:t>
            </a:r>
            <a:r>
              <a:rPr lang="ko-KR" altLang="en-US" sz="2800" b="1" dirty="0">
                <a:solidFill>
                  <a:schemeClr val="tx1"/>
                </a:solidFill>
              </a:rPr>
              <a:t> 전략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A388BFB-0DF9-484A-9FBA-692AFD344D51}"/>
              </a:ext>
            </a:extLst>
          </p:cNvPr>
          <p:cNvSpPr/>
          <p:nvPr/>
        </p:nvSpPr>
        <p:spPr>
          <a:xfrm>
            <a:off x="3073045" y="1177331"/>
            <a:ext cx="8521391" cy="9255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1</a:t>
            </a:r>
            <a:r>
              <a:rPr lang="ko-KR" altLang="en-US" sz="2800" b="1" dirty="0">
                <a:solidFill>
                  <a:schemeClr val="tx1"/>
                </a:solidFill>
              </a:rPr>
              <a:t>분 이내 학습지 초안 출력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E6655C-5EC0-4FC1-A798-D98B778110F3}"/>
              </a:ext>
            </a:extLst>
          </p:cNvPr>
          <p:cNvSpPr/>
          <p:nvPr/>
        </p:nvSpPr>
        <p:spPr>
          <a:xfrm>
            <a:off x="3073045" y="2192092"/>
            <a:ext cx="8521391" cy="9255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고의적인 입력 오류에도 앱이 </a:t>
            </a:r>
            <a:r>
              <a:rPr lang="ko-KR" altLang="en-US" sz="2800" b="1" dirty="0" err="1">
                <a:solidFill>
                  <a:schemeClr val="tx1"/>
                </a:solidFill>
              </a:rPr>
              <a:t>크래시</a:t>
            </a:r>
            <a:r>
              <a:rPr lang="ko-KR" altLang="en-US" sz="2800" b="1" dirty="0">
                <a:solidFill>
                  <a:schemeClr val="tx1"/>
                </a:solidFill>
              </a:rPr>
              <a:t> 없이 응답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BAD1F89-31C6-4A0B-A227-03BCBAC034B7}"/>
              </a:ext>
            </a:extLst>
          </p:cNvPr>
          <p:cNvSpPr/>
          <p:nvPr/>
        </p:nvSpPr>
        <p:spPr>
          <a:xfrm>
            <a:off x="3073044" y="3206853"/>
            <a:ext cx="8521391" cy="9255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최소 </a:t>
            </a:r>
            <a:r>
              <a:rPr lang="en-US" altLang="ko-KR" sz="2800" b="1" dirty="0">
                <a:solidFill>
                  <a:schemeClr val="tx1"/>
                </a:solidFill>
              </a:rPr>
              <a:t>2</a:t>
            </a:r>
            <a:r>
              <a:rPr lang="ko-KR" altLang="en-US" sz="2800" b="1" dirty="0">
                <a:solidFill>
                  <a:schemeClr val="tx1"/>
                </a:solidFill>
              </a:rPr>
              <a:t>개 언어권 이상의 자료 활용 및 생성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CA90701-A46A-4A8A-983F-9FF69F231CC8}"/>
              </a:ext>
            </a:extLst>
          </p:cNvPr>
          <p:cNvSpPr/>
          <p:nvPr/>
        </p:nvSpPr>
        <p:spPr>
          <a:xfrm>
            <a:off x="3073045" y="4221614"/>
            <a:ext cx="8521391" cy="9255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사용자 입력은 일시 저장 후 폐기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12A8448-AD23-4ED6-B030-2D52738364D8}"/>
              </a:ext>
            </a:extLst>
          </p:cNvPr>
          <p:cNvSpPr/>
          <p:nvPr/>
        </p:nvSpPr>
        <p:spPr>
          <a:xfrm>
            <a:off x="3073044" y="5236374"/>
            <a:ext cx="8521391" cy="9255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동일 주제 </a:t>
            </a:r>
            <a:r>
              <a:rPr lang="ko-KR" altLang="en-US" sz="2800" b="1" dirty="0" err="1">
                <a:solidFill>
                  <a:schemeClr val="tx1"/>
                </a:solidFill>
              </a:rPr>
              <a:t>재요청</a:t>
            </a:r>
            <a:r>
              <a:rPr lang="ko-KR" altLang="en-US" sz="2800" b="1" dirty="0">
                <a:solidFill>
                  <a:schemeClr val="tx1"/>
                </a:solidFill>
              </a:rPr>
              <a:t> 시 </a:t>
            </a:r>
            <a:r>
              <a:rPr lang="en-US" altLang="ko-KR" sz="2800" b="1" dirty="0">
                <a:solidFill>
                  <a:schemeClr val="tx1"/>
                </a:solidFill>
              </a:rPr>
              <a:t>cache</a:t>
            </a:r>
            <a:r>
              <a:rPr lang="ko-KR" altLang="en-US" sz="2800" b="1" dirty="0">
                <a:solidFill>
                  <a:schemeClr val="tx1"/>
                </a:solidFill>
              </a:rPr>
              <a:t>된 학습지 활용</a:t>
            </a:r>
          </a:p>
        </p:txBody>
      </p:sp>
    </p:spTree>
    <p:extLst>
      <p:ext uri="{BB962C8B-B14F-4D97-AF65-F5344CB8AC3E}">
        <p14:creationId xmlns:p14="http://schemas.microsoft.com/office/powerpoint/2010/main" val="2691614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43AC3FC-2FCA-4188-8CE5-502829A6956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심사위원 공략 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심사 </a:t>
            </a:r>
            <a:r>
              <a:rPr lang="ko-KR" altLang="en-US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기준별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6904933-ABAB-4717-9A7B-BABBCA82BDC2}"/>
              </a:ext>
            </a:extLst>
          </p:cNvPr>
          <p:cNvSpPr/>
          <p:nvPr/>
        </p:nvSpPr>
        <p:spPr>
          <a:xfrm>
            <a:off x="390297" y="2096429"/>
            <a:ext cx="2776652" cy="1603068"/>
          </a:xfrm>
          <a:prstGeom prst="roundRect">
            <a:avLst>
              <a:gd name="adj" fmla="val 1162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기존 </a:t>
            </a:r>
            <a:r>
              <a:rPr lang="en-US" altLang="ko-KR" sz="2000" dirty="0">
                <a:solidFill>
                  <a:schemeClr val="tx1"/>
                </a:solidFill>
              </a:rPr>
              <a:t>AI</a:t>
            </a:r>
            <a:r>
              <a:rPr lang="ko-KR" altLang="en-US" sz="2000" dirty="0">
                <a:solidFill>
                  <a:schemeClr val="tx1"/>
                </a:solidFill>
              </a:rPr>
              <a:t>를 통한 학습을 </a:t>
            </a:r>
            <a:r>
              <a:rPr lang="en-US" altLang="ko-KR" sz="2000" dirty="0">
                <a:solidFill>
                  <a:schemeClr val="tx1"/>
                </a:solidFill>
              </a:rPr>
              <a:t>PBL</a:t>
            </a:r>
            <a:r>
              <a:rPr lang="ko-KR" altLang="en-US" sz="2000" dirty="0">
                <a:solidFill>
                  <a:schemeClr val="tx1"/>
                </a:solidFill>
              </a:rPr>
              <a:t>로 확장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A8CE2C0-BB23-472F-B6A2-686C18287DD6}"/>
              </a:ext>
            </a:extLst>
          </p:cNvPr>
          <p:cNvSpPr/>
          <p:nvPr/>
        </p:nvSpPr>
        <p:spPr>
          <a:xfrm>
            <a:off x="3243152" y="2096429"/>
            <a:ext cx="2776652" cy="1603068"/>
          </a:xfrm>
          <a:prstGeom prst="roundRect">
            <a:avLst>
              <a:gd name="adj" fmla="val 1162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React -&gt; </a:t>
            </a:r>
            <a:r>
              <a:rPr lang="en-US" altLang="ko-KR" sz="2000" dirty="0" err="1">
                <a:solidFill>
                  <a:schemeClr val="tx1"/>
                </a:solidFill>
              </a:rPr>
              <a:t>FastAPI</a:t>
            </a:r>
            <a:r>
              <a:rPr lang="en-US" altLang="ko-KR" sz="2000" dirty="0">
                <a:solidFill>
                  <a:schemeClr val="tx1"/>
                </a:solidFill>
              </a:rPr>
              <a:t>-&gt;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>
                <a:solidFill>
                  <a:schemeClr val="tx1"/>
                </a:solidFill>
              </a:rPr>
              <a:t>Google Gemini 2.5 Flash </a:t>
            </a:r>
            <a:r>
              <a:rPr lang="ko-KR" altLang="en-US" sz="2000" dirty="0">
                <a:solidFill>
                  <a:schemeClr val="tx1"/>
                </a:solidFill>
              </a:rPr>
              <a:t>활용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(</a:t>
            </a:r>
            <a:r>
              <a:rPr lang="ko-KR" altLang="en-US" sz="2000" dirty="0">
                <a:solidFill>
                  <a:schemeClr val="tx1"/>
                </a:solidFill>
              </a:rPr>
              <a:t>구조 단순화</a:t>
            </a:r>
            <a:r>
              <a:rPr lang="en-US" altLang="ko-KR" sz="20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7E6B774-1796-450B-8F11-A408F9E16576}"/>
              </a:ext>
            </a:extLst>
          </p:cNvPr>
          <p:cNvSpPr/>
          <p:nvPr/>
        </p:nvSpPr>
        <p:spPr>
          <a:xfrm>
            <a:off x="6096007" y="2096430"/>
            <a:ext cx="2776652" cy="1603068"/>
          </a:xfrm>
          <a:prstGeom prst="roundRect">
            <a:avLst>
              <a:gd name="adj" fmla="val 10989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사용자 시나리오를 통한 </a:t>
            </a:r>
            <a:r>
              <a:rPr lang="ko-KR" altLang="en-US" sz="2000" dirty="0" err="1">
                <a:solidFill>
                  <a:schemeClr val="tx1"/>
                </a:solidFill>
              </a:rPr>
              <a:t>핍진성</a:t>
            </a:r>
            <a:r>
              <a:rPr lang="ko-KR" altLang="en-US" sz="2000" dirty="0">
                <a:solidFill>
                  <a:schemeClr val="tx1"/>
                </a:solidFill>
              </a:rPr>
              <a:t> 있는 </a:t>
            </a:r>
            <a:r>
              <a:rPr lang="en-US" altLang="ko-KR" sz="2000" dirty="0" err="1">
                <a:solidFill>
                  <a:schemeClr val="tx1"/>
                </a:solidFill>
              </a:rPr>
              <a:t>usecase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>
                <a:solidFill>
                  <a:schemeClr val="tx1"/>
                </a:solidFill>
              </a:rPr>
              <a:t>확보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8D06140-724C-41F4-9D55-CB052A1D97EA}"/>
              </a:ext>
            </a:extLst>
          </p:cNvPr>
          <p:cNvSpPr/>
          <p:nvPr/>
        </p:nvSpPr>
        <p:spPr>
          <a:xfrm>
            <a:off x="390297" y="1070517"/>
            <a:ext cx="2776652" cy="83634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창의성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70DEEDD-5FFE-4863-9026-42DC2D64B199}"/>
              </a:ext>
            </a:extLst>
          </p:cNvPr>
          <p:cNvSpPr/>
          <p:nvPr/>
        </p:nvSpPr>
        <p:spPr>
          <a:xfrm>
            <a:off x="3243151" y="1070517"/>
            <a:ext cx="2776652" cy="83634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>
                <a:solidFill>
                  <a:schemeClr val="tx1"/>
                </a:solidFill>
              </a:rPr>
              <a:t>기술성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30B992D-CBFC-4F78-87BF-905385E3F2FE}"/>
              </a:ext>
            </a:extLst>
          </p:cNvPr>
          <p:cNvSpPr/>
          <p:nvPr/>
        </p:nvSpPr>
        <p:spPr>
          <a:xfrm>
            <a:off x="6096005" y="1070517"/>
            <a:ext cx="2776652" cy="83634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실용성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9341FD4-6712-4598-B354-4FD41BCE036C}"/>
              </a:ext>
            </a:extLst>
          </p:cNvPr>
          <p:cNvSpPr/>
          <p:nvPr/>
        </p:nvSpPr>
        <p:spPr>
          <a:xfrm>
            <a:off x="8948862" y="2096429"/>
            <a:ext cx="2776652" cy="1603068"/>
          </a:xfrm>
          <a:prstGeom prst="roundRect">
            <a:avLst>
              <a:gd name="adj" fmla="val 10989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감성 </a:t>
            </a:r>
            <a:r>
              <a:rPr lang="en-US" altLang="ko-KR" sz="2000" dirty="0">
                <a:solidFill>
                  <a:schemeClr val="tx1"/>
                </a:solidFill>
              </a:rPr>
              <a:t>-&gt; </a:t>
            </a:r>
            <a:r>
              <a:rPr lang="ko-KR" altLang="en-US" sz="2000" dirty="0">
                <a:solidFill>
                  <a:schemeClr val="tx1"/>
                </a:solidFill>
              </a:rPr>
              <a:t>작동 </a:t>
            </a:r>
            <a:r>
              <a:rPr lang="en-US" altLang="ko-KR" sz="2000" dirty="0">
                <a:solidFill>
                  <a:schemeClr val="tx1"/>
                </a:solidFill>
              </a:rPr>
              <a:t>-&gt; </a:t>
            </a:r>
            <a:r>
              <a:rPr lang="ko-KR" altLang="en-US" sz="2000" dirty="0">
                <a:solidFill>
                  <a:schemeClr val="tx1"/>
                </a:solidFill>
              </a:rPr>
              <a:t>비전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삼단구조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감성으로 밀고 나감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D110B27-3101-4FA0-8BBD-1051E0C4A0CF}"/>
              </a:ext>
            </a:extLst>
          </p:cNvPr>
          <p:cNvSpPr/>
          <p:nvPr/>
        </p:nvSpPr>
        <p:spPr>
          <a:xfrm>
            <a:off x="8948860" y="1070517"/>
            <a:ext cx="2776652" cy="83634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발표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C9B9D6D-22BB-4ABC-AFD8-51BEAA42E383}"/>
              </a:ext>
            </a:extLst>
          </p:cNvPr>
          <p:cNvSpPr/>
          <p:nvPr/>
        </p:nvSpPr>
        <p:spPr>
          <a:xfrm>
            <a:off x="390296" y="4047819"/>
            <a:ext cx="2776652" cy="1954332"/>
          </a:xfrm>
          <a:prstGeom prst="roundRect">
            <a:avLst>
              <a:gd name="adj" fmla="val 1162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AutoNum type="arabicPeriod"/>
            </a:pPr>
            <a:r>
              <a:rPr lang="ko-KR" altLang="en-US" sz="2000" dirty="0">
                <a:solidFill>
                  <a:schemeClr val="tx1"/>
                </a:solidFill>
              </a:rPr>
              <a:t>학습자에게 </a:t>
            </a:r>
            <a:r>
              <a:rPr lang="ko-KR" altLang="en-US" sz="2000" dirty="0" err="1">
                <a:solidFill>
                  <a:schemeClr val="tx1"/>
                </a:solidFill>
              </a:rPr>
              <a:t>큐레이션된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</a:rPr>
              <a:t>맞춤 학습</a:t>
            </a:r>
            <a:r>
              <a:rPr lang="ko-KR" altLang="en-US" sz="2000" dirty="0">
                <a:solidFill>
                  <a:schemeClr val="tx1"/>
                </a:solidFill>
              </a:rPr>
              <a:t> 자료 제공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marL="457200" indent="-457200" algn="ctr">
              <a:buAutoNum type="arabicPeriod"/>
            </a:pPr>
            <a:r>
              <a:rPr lang="ko-KR" altLang="en-US" sz="2000" dirty="0">
                <a:solidFill>
                  <a:schemeClr val="tx1"/>
                </a:solidFill>
              </a:rPr>
              <a:t>다수를 위한 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884386BB-0D13-4EB9-B4A7-0B53425E5A82}"/>
              </a:ext>
            </a:extLst>
          </p:cNvPr>
          <p:cNvSpPr/>
          <p:nvPr/>
        </p:nvSpPr>
        <p:spPr>
          <a:xfrm>
            <a:off x="1226637" y="3601771"/>
            <a:ext cx="1103971" cy="7025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50DCD1D-586A-4DE0-A3CA-2D643DCB2147}"/>
              </a:ext>
            </a:extLst>
          </p:cNvPr>
          <p:cNvSpPr/>
          <p:nvPr/>
        </p:nvSpPr>
        <p:spPr>
          <a:xfrm>
            <a:off x="3243151" y="4047819"/>
            <a:ext cx="2776652" cy="1954332"/>
          </a:xfrm>
          <a:prstGeom prst="roundRect">
            <a:avLst>
              <a:gd name="adj" fmla="val 1162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Prompt </a:t>
            </a:r>
            <a:r>
              <a:rPr lang="ko-KR" altLang="en-US" sz="2000" dirty="0" err="1">
                <a:solidFill>
                  <a:schemeClr val="tx1"/>
                </a:solidFill>
              </a:rPr>
              <a:t>설계력으로</a:t>
            </a:r>
            <a:r>
              <a:rPr lang="ko-KR" altLang="en-US" sz="2000" dirty="0">
                <a:solidFill>
                  <a:schemeClr val="tx1"/>
                </a:solidFill>
              </a:rPr>
              <a:t> 밀고 나감 </a:t>
            </a:r>
            <a:r>
              <a:rPr lang="en-US" altLang="ko-KR" sz="2000" dirty="0">
                <a:solidFill>
                  <a:schemeClr val="tx1"/>
                </a:solidFill>
              </a:rPr>
              <a:t>(</a:t>
            </a:r>
            <a:r>
              <a:rPr lang="ko-KR" altLang="en-US" sz="2000" dirty="0">
                <a:solidFill>
                  <a:schemeClr val="tx1"/>
                </a:solidFill>
              </a:rPr>
              <a:t>잘 구조화된 </a:t>
            </a:r>
            <a:r>
              <a:rPr lang="en-US" altLang="ko-KR" sz="2000" dirty="0">
                <a:solidFill>
                  <a:schemeClr val="tx1"/>
                </a:solidFill>
              </a:rPr>
              <a:t>PBL </a:t>
            </a:r>
            <a:r>
              <a:rPr lang="ko-KR" altLang="en-US" sz="2000" dirty="0">
                <a:solidFill>
                  <a:schemeClr val="tx1"/>
                </a:solidFill>
              </a:rPr>
              <a:t>제작</a:t>
            </a:r>
            <a:r>
              <a:rPr lang="en-US" altLang="ko-KR" sz="2000" dirty="0">
                <a:solidFill>
                  <a:schemeClr val="tx1"/>
                </a:solidFill>
              </a:rPr>
              <a:t> JSON </a:t>
            </a:r>
            <a:r>
              <a:rPr lang="ko-KR" altLang="en-US" sz="2000" dirty="0">
                <a:solidFill>
                  <a:schemeClr val="tx1"/>
                </a:solidFill>
              </a:rPr>
              <a:t>생성이 핵심</a:t>
            </a:r>
            <a:r>
              <a:rPr lang="en-US" altLang="ko-KR" sz="2000" dirty="0">
                <a:solidFill>
                  <a:schemeClr val="tx1"/>
                </a:solidFill>
              </a:rPr>
              <a:t>)</a:t>
            </a:r>
          </a:p>
          <a:p>
            <a:pPr algn="ctr"/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66CC550B-C8A4-4846-98C6-A10A97A8D461}"/>
              </a:ext>
            </a:extLst>
          </p:cNvPr>
          <p:cNvSpPr/>
          <p:nvPr/>
        </p:nvSpPr>
        <p:spPr>
          <a:xfrm>
            <a:off x="4155695" y="3601771"/>
            <a:ext cx="1103971" cy="7025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328EB74-9698-4C0A-BEFB-F8236BE9BA72}"/>
              </a:ext>
            </a:extLst>
          </p:cNvPr>
          <p:cNvSpPr/>
          <p:nvPr/>
        </p:nvSpPr>
        <p:spPr>
          <a:xfrm>
            <a:off x="6096005" y="4047819"/>
            <a:ext cx="2776652" cy="1954332"/>
          </a:xfrm>
          <a:prstGeom prst="roundRect">
            <a:avLst>
              <a:gd name="adj" fmla="val 10989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1. </a:t>
            </a:r>
            <a:r>
              <a:rPr lang="ko-KR" altLang="en-US" sz="2000" dirty="0">
                <a:solidFill>
                  <a:schemeClr val="tx1"/>
                </a:solidFill>
              </a:rPr>
              <a:t>사용자 시나리오 를 </a:t>
            </a:r>
            <a:r>
              <a:rPr lang="en-US" altLang="ko-KR" sz="2000" dirty="0">
                <a:solidFill>
                  <a:schemeClr val="tx1"/>
                </a:solidFill>
              </a:rPr>
              <a:t>3 </a:t>
            </a:r>
            <a:r>
              <a:rPr lang="ko-KR" altLang="en-US" sz="2000" dirty="0">
                <a:solidFill>
                  <a:schemeClr val="tx1"/>
                </a:solidFill>
              </a:rPr>
              <a:t>가지 설명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2. </a:t>
            </a:r>
            <a:r>
              <a:rPr lang="ko-KR" altLang="en-US" sz="2000" dirty="0">
                <a:solidFill>
                  <a:schemeClr val="tx1"/>
                </a:solidFill>
              </a:rPr>
              <a:t>실제로 </a:t>
            </a:r>
            <a:r>
              <a:rPr lang="en-US" altLang="ko-KR" sz="2000" dirty="0">
                <a:solidFill>
                  <a:schemeClr val="tx1"/>
                </a:solidFill>
              </a:rPr>
              <a:t>prompt</a:t>
            </a:r>
            <a:r>
              <a:rPr lang="ko-KR" altLang="en-US" sz="2000" dirty="0">
                <a:solidFill>
                  <a:schemeClr val="tx1"/>
                </a:solidFill>
              </a:rPr>
              <a:t>를 통한 </a:t>
            </a:r>
            <a:r>
              <a:rPr lang="en-US" altLang="ko-KR" sz="2000" dirty="0">
                <a:solidFill>
                  <a:schemeClr val="tx1"/>
                </a:solidFill>
              </a:rPr>
              <a:t>PBL </a:t>
            </a:r>
            <a:r>
              <a:rPr lang="ko-KR" altLang="en-US" sz="2000" dirty="0">
                <a:solidFill>
                  <a:schemeClr val="tx1"/>
                </a:solidFill>
              </a:rPr>
              <a:t>자료를 만드는 것을 시연</a:t>
            </a: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1AF48DEF-2267-4E49-A9B0-666E68623743}"/>
              </a:ext>
            </a:extLst>
          </p:cNvPr>
          <p:cNvSpPr/>
          <p:nvPr/>
        </p:nvSpPr>
        <p:spPr>
          <a:xfrm>
            <a:off x="6932345" y="3506985"/>
            <a:ext cx="1103971" cy="7025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DFD1396-97F6-48AA-B9F0-144A047BBB18}"/>
              </a:ext>
            </a:extLst>
          </p:cNvPr>
          <p:cNvSpPr/>
          <p:nvPr/>
        </p:nvSpPr>
        <p:spPr>
          <a:xfrm>
            <a:off x="8948857" y="4047819"/>
            <a:ext cx="2776652" cy="1954332"/>
          </a:xfrm>
          <a:prstGeom prst="roundRect">
            <a:avLst>
              <a:gd name="adj" fmla="val 10989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1. “</a:t>
            </a:r>
            <a:r>
              <a:rPr lang="ko-KR" altLang="en-US" sz="2000" dirty="0">
                <a:solidFill>
                  <a:schemeClr val="tx1"/>
                </a:solidFill>
              </a:rPr>
              <a:t>배움의 불평등＂ 지식 사각지대 설명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2. </a:t>
            </a:r>
            <a:r>
              <a:rPr lang="ko-KR" altLang="en-US" sz="2000" dirty="0">
                <a:solidFill>
                  <a:schemeClr val="tx1"/>
                </a:solidFill>
              </a:rPr>
              <a:t>시연</a:t>
            </a:r>
            <a:r>
              <a:rPr lang="en-US" altLang="ko-KR" sz="2000" dirty="0">
                <a:solidFill>
                  <a:schemeClr val="tx1"/>
                </a:solidFill>
              </a:rPr>
              <a:t>(</a:t>
            </a:r>
            <a:r>
              <a:rPr lang="ko-KR" altLang="en-US" sz="2000" dirty="0">
                <a:solidFill>
                  <a:schemeClr val="tx1"/>
                </a:solidFill>
              </a:rPr>
              <a:t>입력</a:t>
            </a:r>
            <a:r>
              <a:rPr lang="en-US" altLang="ko-KR" sz="2000" dirty="0">
                <a:solidFill>
                  <a:schemeClr val="tx1"/>
                </a:solidFill>
              </a:rPr>
              <a:t>-&gt; </a:t>
            </a:r>
            <a:r>
              <a:rPr lang="ko-KR" altLang="en-US" sz="2000" dirty="0">
                <a:solidFill>
                  <a:schemeClr val="tx1"/>
                </a:solidFill>
              </a:rPr>
              <a:t>생성</a:t>
            </a:r>
            <a:r>
              <a:rPr lang="en-US" altLang="ko-KR" sz="2000" dirty="0">
                <a:solidFill>
                  <a:schemeClr val="tx1"/>
                </a:solidFill>
              </a:rPr>
              <a:t>-&gt; </a:t>
            </a:r>
            <a:r>
              <a:rPr lang="ko-KR" altLang="en-US" sz="2000" dirty="0">
                <a:solidFill>
                  <a:schemeClr val="tx1"/>
                </a:solidFill>
              </a:rPr>
              <a:t>결과</a:t>
            </a:r>
            <a:r>
              <a:rPr lang="en-US" altLang="ko-KR" sz="200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3. </a:t>
            </a:r>
            <a:r>
              <a:rPr lang="ko-KR" altLang="en-US" sz="2000" dirty="0">
                <a:solidFill>
                  <a:schemeClr val="tx1"/>
                </a:solidFill>
              </a:rPr>
              <a:t>비전 </a:t>
            </a:r>
            <a:r>
              <a:rPr lang="en-US" altLang="ko-KR" sz="2000" dirty="0">
                <a:solidFill>
                  <a:schemeClr val="tx1"/>
                </a:solidFill>
              </a:rPr>
              <a:t>/ </a:t>
            </a:r>
            <a:r>
              <a:rPr lang="ko-KR" altLang="en-US" sz="2000" dirty="0">
                <a:solidFill>
                  <a:schemeClr val="tx1"/>
                </a:solidFill>
              </a:rPr>
              <a:t>감동적인 멘트</a:t>
            </a: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DE3D93F3-08CD-4239-B746-F5FC89C0D45D}"/>
              </a:ext>
            </a:extLst>
          </p:cNvPr>
          <p:cNvSpPr/>
          <p:nvPr/>
        </p:nvSpPr>
        <p:spPr>
          <a:xfrm>
            <a:off x="9785197" y="3506985"/>
            <a:ext cx="1103971" cy="7025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2B8625-68D9-421C-B423-2FDDB5142349}"/>
              </a:ext>
            </a:extLst>
          </p:cNvPr>
          <p:cNvSpPr txBox="1"/>
          <p:nvPr/>
        </p:nvSpPr>
        <p:spPr>
          <a:xfrm>
            <a:off x="874293" y="6027306"/>
            <a:ext cx="10479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/>
              <a:t>쉽게 가면서 학장님과 </a:t>
            </a:r>
            <a:r>
              <a:rPr lang="ko-KR" altLang="en-US" sz="3600" b="1" dirty="0" err="1"/>
              <a:t>윗</a:t>
            </a:r>
            <a:r>
              <a:rPr lang="ko-KR" altLang="en-US" sz="3600" b="1" dirty="0"/>
              <a:t> 분들을 공략한다</a:t>
            </a:r>
            <a:r>
              <a:rPr lang="en-US" altLang="ko-KR" sz="3600" b="1" dirty="0"/>
              <a:t>!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48928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43AC3FC-2FCA-4188-8CE5-502829A6956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확장 사용자 시나리오</a:t>
            </a:r>
          </a:p>
        </p:txBody>
      </p:sp>
      <p:pic>
        <p:nvPicPr>
          <p:cNvPr id="3074" name="Picture 2" descr="난민에 대해 꼭 기억해야 할 사실 Top 5 - 월드비전">
            <a:extLst>
              <a:ext uri="{FF2B5EF4-FFF2-40B4-BE49-F238E27FC236}">
                <a16:creationId xmlns:a16="http://schemas.microsoft.com/office/drawing/2014/main" id="{FD35B86A-68A7-43BC-9827-042304640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55" y="4232304"/>
            <a:ext cx="3889917" cy="24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온라인수업 장기화·돌봄 공백… “취약층 학습손실 메울 대책 시급” | 문화일보">
            <a:extLst>
              <a:ext uri="{FF2B5EF4-FFF2-40B4-BE49-F238E27FC236}">
                <a16:creationId xmlns:a16="http://schemas.microsoft.com/office/drawing/2014/main" id="{11E5F5DA-1E51-4F13-90E5-F69517898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40" y="1132897"/>
            <a:ext cx="3889917" cy="257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55E729-5431-42E8-A414-F53242D2DF66}"/>
              </a:ext>
            </a:extLst>
          </p:cNvPr>
          <p:cNvSpPr txBox="1"/>
          <p:nvPr/>
        </p:nvSpPr>
        <p:spPr>
          <a:xfrm>
            <a:off x="4546224" y="1555144"/>
            <a:ext cx="74725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상황</a:t>
            </a:r>
            <a:r>
              <a:rPr lang="en-US" altLang="ko-KR" b="1" dirty="0"/>
              <a:t>: </a:t>
            </a:r>
            <a:r>
              <a:rPr lang="ko-KR" altLang="en-US" dirty="0"/>
              <a:t>중학교 </a:t>
            </a:r>
            <a:r>
              <a:rPr lang="en-US" altLang="ko-KR" dirty="0"/>
              <a:t>2</a:t>
            </a:r>
            <a:r>
              <a:rPr lang="ko-KR" altLang="en-US" dirty="0"/>
              <a:t>학년 준호는 강릉 인근의 농어촌 마을에 산다</a:t>
            </a:r>
            <a:r>
              <a:rPr lang="en-US" altLang="ko-KR" dirty="0"/>
              <a:t>. </a:t>
            </a:r>
            <a:r>
              <a:rPr lang="ko-KR" altLang="en-US" dirty="0"/>
              <a:t>집에서 학교까지는 버스로 </a:t>
            </a:r>
            <a:r>
              <a:rPr lang="en-US" altLang="ko-KR" dirty="0"/>
              <a:t>40</a:t>
            </a:r>
            <a:r>
              <a:rPr lang="ko-KR" altLang="en-US" dirty="0"/>
              <a:t>분</a:t>
            </a:r>
            <a:r>
              <a:rPr lang="en-US" altLang="ko-KR" dirty="0"/>
              <a:t>, </a:t>
            </a:r>
            <a:r>
              <a:rPr lang="ko-KR" altLang="en-US" dirty="0"/>
              <a:t>학교에는 과학 동아리도</a:t>
            </a:r>
            <a:r>
              <a:rPr lang="en-US" altLang="ko-KR" dirty="0"/>
              <a:t>, </a:t>
            </a:r>
            <a:r>
              <a:rPr lang="ko-KR" altLang="en-US" dirty="0"/>
              <a:t>코딩 수업도 없다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그는 유튜브로 코딩을 배우려 하지만</a:t>
            </a:r>
            <a:r>
              <a:rPr lang="en-US" altLang="ko-KR" dirty="0"/>
              <a:t>, </a:t>
            </a:r>
            <a:r>
              <a:rPr lang="ko-KR" altLang="en-US" dirty="0"/>
              <a:t>체계적인 순서 없이 흩어진 영상들 때문에 금방 포기한다</a:t>
            </a:r>
            <a:r>
              <a:rPr lang="en-US" altLang="ko-KR" dirty="0"/>
              <a:t>.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/>
              <a:t>결과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dirty="0">
                <a:latin typeface="Arial" panose="020B0604020202020204" pitchFamily="34" charset="0"/>
              </a:rPr>
              <a:t>교사 없이도 실습 → 결과 기록 → 다음 단계로 이어지는 루프가 작동한다.</a:t>
            </a:r>
            <a:r>
              <a:rPr lang="en-US" altLang="ko-KR" dirty="0">
                <a:latin typeface="Arial" panose="020B0604020202020204" pitchFamily="34" charset="0"/>
              </a:rPr>
              <a:t>  /</a:t>
            </a:r>
            <a:r>
              <a:rPr lang="ko-KR" altLang="ko-KR" dirty="0">
                <a:latin typeface="Arial" panose="020B0604020202020204" pitchFamily="34" charset="0"/>
              </a:rPr>
              <a:t>마을 도서관 담당자나 지역 센터 직원이 </a:t>
            </a:r>
            <a:r>
              <a:rPr lang="ko-KR" altLang="ko-KR" b="1" dirty="0">
                <a:latin typeface="Arial" panose="020B0604020202020204" pitchFamily="34" charset="0"/>
              </a:rPr>
              <a:t>“AI 보조 교사”</a:t>
            </a:r>
            <a:r>
              <a:rPr lang="ko-KR" altLang="ko-KR" dirty="0">
                <a:latin typeface="Arial" panose="020B0604020202020204" pitchFamily="34" charset="0"/>
              </a:rPr>
              <a:t> 로서 역할 가능.</a:t>
            </a:r>
          </a:p>
          <a:p>
            <a:r>
              <a:rPr lang="ko-KR" altLang="en-US" b="1" dirty="0"/>
              <a:t>가치 포인트</a:t>
            </a:r>
            <a:r>
              <a:rPr lang="en-US" altLang="ko-KR" b="1" dirty="0"/>
              <a:t>:</a:t>
            </a:r>
            <a:r>
              <a:rPr lang="en-US" altLang="ko-KR" dirty="0"/>
              <a:t> AI</a:t>
            </a:r>
            <a:r>
              <a:rPr lang="ko-KR" altLang="en-US" dirty="0"/>
              <a:t>가 지역간 </a:t>
            </a:r>
            <a:r>
              <a:rPr lang="ko-KR" altLang="en-US" b="1" dirty="0"/>
              <a:t>학습 격차를 해소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동일 학습 경험 제공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B81472-0299-4AFF-A2BF-D61462A93006}"/>
              </a:ext>
            </a:extLst>
          </p:cNvPr>
          <p:cNvSpPr txBox="1"/>
          <p:nvPr/>
        </p:nvSpPr>
        <p:spPr>
          <a:xfrm>
            <a:off x="5186733" y="4066226"/>
            <a:ext cx="6211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해외</a:t>
            </a:r>
            <a:r>
              <a:rPr lang="en-US" altLang="ko-KR" sz="2400" b="1" dirty="0"/>
              <a:t>: </a:t>
            </a:r>
            <a:r>
              <a:rPr lang="ko-KR" altLang="en-US" sz="2400" b="1" dirty="0"/>
              <a:t>극한 상황에서의 교육 수요 해소</a:t>
            </a:r>
            <a:endParaRPr lang="ko-KR" altLang="en-US" b="1" dirty="0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C8B3B3D5-7B48-46E1-8031-13DB794B14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0538" y="4579713"/>
            <a:ext cx="746358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상황</a:t>
            </a: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요르단의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자타리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난민 캠프. 교사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아메드에게는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아이들을 위한 교재가 없다.</a:t>
            </a: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그는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어딧세이에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입력한다.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“아랍어로 과학 기초를 가르치고 싶어요. 실험도구는 없어요.”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10D19E-B471-410D-A62B-A846E496DA43}"/>
              </a:ext>
            </a:extLst>
          </p:cNvPr>
          <p:cNvSpPr txBox="1"/>
          <p:nvPr/>
        </p:nvSpPr>
        <p:spPr>
          <a:xfrm>
            <a:off x="4992419" y="1093479"/>
            <a:ext cx="6211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국내</a:t>
            </a:r>
            <a:r>
              <a:rPr lang="en-US" altLang="ko-KR" sz="2400" b="1" dirty="0"/>
              <a:t>: </a:t>
            </a:r>
            <a:r>
              <a:rPr lang="ko-KR" altLang="en-US" sz="2400" b="1" dirty="0"/>
              <a:t>우리 주변의 교육 접근성 제고</a:t>
            </a:r>
            <a:endParaRPr lang="ko-KR" altLang="en-US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97FD92-EF25-493D-AF2B-DBBD1B85CB21}"/>
              </a:ext>
            </a:extLst>
          </p:cNvPr>
          <p:cNvSpPr/>
          <p:nvPr/>
        </p:nvSpPr>
        <p:spPr>
          <a:xfrm>
            <a:off x="4740538" y="5657671"/>
            <a:ext cx="71036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결과</a:t>
            </a:r>
            <a:r>
              <a:rPr lang="en-US" altLang="ko-KR" b="1" dirty="0"/>
              <a:t>: </a:t>
            </a:r>
            <a:r>
              <a:rPr lang="en-US" altLang="ko-KR" dirty="0"/>
              <a:t>AI</a:t>
            </a:r>
            <a:r>
              <a:rPr lang="ko-KR" altLang="en-US" dirty="0"/>
              <a:t>가 현지 언어와 자원 수준에 맞춘 </a:t>
            </a:r>
            <a:r>
              <a:rPr lang="en-US" altLang="ko-KR" dirty="0"/>
              <a:t>PBL </a:t>
            </a:r>
            <a:r>
              <a:rPr lang="ko-KR" altLang="en-US" dirty="0"/>
              <a:t>수업안을 자동 설계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1" dirty="0"/>
              <a:t>가치 포인트</a:t>
            </a:r>
            <a:r>
              <a:rPr lang="en-US" altLang="ko-KR" b="1" dirty="0"/>
              <a:t>: </a:t>
            </a:r>
            <a:r>
              <a:rPr lang="ko-KR" altLang="en-US" dirty="0"/>
              <a:t>“</a:t>
            </a:r>
            <a:r>
              <a:rPr lang="en-US" altLang="ko-KR" dirty="0"/>
              <a:t>AI</a:t>
            </a:r>
            <a:r>
              <a:rPr lang="ko-KR" altLang="en-US" dirty="0"/>
              <a:t>가 교사를 대체하는 게 아니라</a:t>
            </a:r>
            <a:r>
              <a:rPr lang="en-US" altLang="ko-KR" dirty="0"/>
              <a:t>, </a:t>
            </a:r>
            <a:r>
              <a:rPr lang="ko-KR" altLang="en-US" b="1" dirty="0"/>
              <a:t>교사가 없는 곳에 교사를 만들어준다</a:t>
            </a:r>
            <a:r>
              <a:rPr lang="en-US" altLang="ko-KR" b="1" dirty="0"/>
              <a:t>.</a:t>
            </a:r>
            <a:r>
              <a:rPr lang="ko-KR" alt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8234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1043</Words>
  <Application>Microsoft Office PowerPoint</Application>
  <PresentationFormat>와이드스크린</PresentationFormat>
  <Paragraphs>194</Paragraphs>
  <Slides>15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맑은 고딕</vt:lpstr>
      <vt:lpstr>휴먼둥근헤드라인</vt:lpstr>
      <vt:lpstr>Arial</vt:lpstr>
      <vt:lpstr>Arial Black</vt:lpstr>
      <vt:lpstr>Office 테마</vt:lpstr>
      <vt:lpstr>AI와 함께 설계하는 나만의 배움 여정:   - 어딧세이(가제) -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시스템 구조 구상</vt:lpstr>
      <vt:lpstr>대강 상상해 보자면…..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해커톤 프로젝트 제안  - 어딧세이(가제) -</dc:title>
  <dc:creator>이</dc:creator>
  <cp:lastModifiedBy>이</cp:lastModifiedBy>
  <cp:revision>27</cp:revision>
  <dcterms:created xsi:type="dcterms:W3CDTF">2025-10-13T11:40:07Z</dcterms:created>
  <dcterms:modified xsi:type="dcterms:W3CDTF">2025-11-05T11:20:40Z</dcterms:modified>
</cp:coreProperties>
</file>